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4"/>
  </p:notesMasterIdLst>
  <p:sldIdLst>
    <p:sldId id="532" r:id="rId2"/>
    <p:sldId id="539" r:id="rId3"/>
    <p:sldId id="541" r:id="rId4"/>
    <p:sldId id="542" r:id="rId5"/>
    <p:sldId id="550" r:id="rId6"/>
    <p:sldId id="549" r:id="rId7"/>
    <p:sldId id="548" r:id="rId8"/>
    <p:sldId id="547" r:id="rId9"/>
    <p:sldId id="554" r:id="rId10"/>
    <p:sldId id="545" r:id="rId11"/>
    <p:sldId id="544" r:id="rId12"/>
    <p:sldId id="310" r:id="rId13"/>
    <p:sldId id="556" r:id="rId14"/>
    <p:sldId id="311" r:id="rId15"/>
    <p:sldId id="538" r:id="rId16"/>
    <p:sldId id="531" r:id="rId17"/>
    <p:sldId id="312" r:id="rId18"/>
    <p:sldId id="555" r:id="rId19"/>
    <p:sldId id="482" r:id="rId20"/>
    <p:sldId id="362" r:id="rId21"/>
    <p:sldId id="405" r:id="rId22"/>
    <p:sldId id="503" r:id="rId23"/>
    <p:sldId id="406" r:id="rId24"/>
    <p:sldId id="378" r:id="rId25"/>
    <p:sldId id="771" r:id="rId26"/>
    <p:sldId id="778" r:id="rId27"/>
    <p:sldId id="777" r:id="rId28"/>
    <p:sldId id="776" r:id="rId29"/>
    <p:sldId id="781" r:id="rId30"/>
    <p:sldId id="782" r:id="rId31"/>
    <p:sldId id="780" r:id="rId32"/>
    <p:sldId id="779" r:id="rId33"/>
    <p:sldId id="783" r:id="rId34"/>
    <p:sldId id="789" r:id="rId35"/>
    <p:sldId id="788" r:id="rId36"/>
    <p:sldId id="790" r:id="rId37"/>
    <p:sldId id="787" r:id="rId38"/>
    <p:sldId id="785" r:id="rId39"/>
    <p:sldId id="784" r:id="rId40"/>
    <p:sldId id="791" r:id="rId41"/>
    <p:sldId id="678" r:id="rId42"/>
    <p:sldId id="498" r:id="rId43"/>
    <p:sldId id="668" r:id="rId44"/>
    <p:sldId id="684" r:id="rId45"/>
    <p:sldId id="683" r:id="rId46"/>
    <p:sldId id="682" r:id="rId47"/>
    <p:sldId id="665" r:id="rId48"/>
    <p:sldId id="372" r:id="rId49"/>
    <p:sldId id="642" r:id="rId50"/>
    <p:sldId id="643" r:id="rId51"/>
    <p:sldId id="644" r:id="rId52"/>
    <p:sldId id="645" r:id="rId53"/>
    <p:sldId id="646" r:id="rId54"/>
    <p:sldId id="647" r:id="rId55"/>
    <p:sldId id="648" r:id="rId56"/>
    <p:sldId id="586" r:id="rId57"/>
    <p:sldId id="656" r:id="rId58"/>
    <p:sldId id="588" r:id="rId59"/>
    <p:sldId id="589" r:id="rId60"/>
    <p:sldId id="590" r:id="rId61"/>
    <p:sldId id="591" r:id="rId62"/>
    <p:sldId id="592" r:id="rId63"/>
    <p:sldId id="593" r:id="rId64"/>
    <p:sldId id="594" r:id="rId65"/>
    <p:sldId id="595" r:id="rId66"/>
    <p:sldId id="596" r:id="rId67"/>
    <p:sldId id="597" r:id="rId68"/>
    <p:sldId id="598" r:id="rId69"/>
    <p:sldId id="599" r:id="rId70"/>
    <p:sldId id="649" r:id="rId71"/>
    <p:sldId id="627" r:id="rId72"/>
    <p:sldId id="628" r:id="rId73"/>
    <p:sldId id="629" r:id="rId74"/>
    <p:sldId id="600" r:id="rId75"/>
    <p:sldId id="601" r:id="rId76"/>
    <p:sldId id="602" r:id="rId77"/>
    <p:sldId id="603" r:id="rId78"/>
    <p:sldId id="604" r:id="rId79"/>
    <p:sldId id="605" r:id="rId80"/>
    <p:sldId id="606" r:id="rId81"/>
    <p:sldId id="607" r:id="rId82"/>
    <p:sldId id="608" r:id="rId83"/>
    <p:sldId id="621" r:id="rId84"/>
    <p:sldId id="727" r:id="rId85"/>
    <p:sldId id="622" r:id="rId86"/>
    <p:sldId id="630" r:id="rId87"/>
    <p:sldId id="632" r:id="rId88"/>
    <p:sldId id="633" r:id="rId89"/>
    <p:sldId id="634" r:id="rId90"/>
    <p:sldId id="741" r:id="rId91"/>
    <p:sldId id="804" r:id="rId92"/>
    <p:sldId id="803" r:id="rId93"/>
    <p:sldId id="802" r:id="rId94"/>
    <p:sldId id="801" r:id="rId95"/>
    <p:sldId id="800" r:id="rId96"/>
    <p:sldId id="799" r:id="rId97"/>
    <p:sldId id="798" r:id="rId98"/>
    <p:sldId id="797" r:id="rId99"/>
    <p:sldId id="796" r:id="rId100"/>
    <p:sldId id="795" r:id="rId101"/>
    <p:sldId id="794" r:id="rId102"/>
    <p:sldId id="793" r:id="rId103"/>
    <p:sldId id="792" r:id="rId104"/>
    <p:sldId id="651" r:id="rId105"/>
    <p:sldId id="636" r:id="rId106"/>
    <p:sldId id="635" r:id="rId107"/>
    <p:sldId id="623" r:id="rId108"/>
    <p:sldId id="653" r:id="rId109"/>
    <p:sldId id="625" r:id="rId110"/>
    <p:sldId id="626" r:id="rId111"/>
    <p:sldId id="654" r:id="rId112"/>
    <p:sldId id="655" r:id="rId1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8A6"/>
    <a:srgbClr val="FFAC3A"/>
    <a:srgbClr val="3292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94" autoAdjust="0"/>
    <p:restoredTop sz="99067" autoAdjust="0"/>
  </p:normalViewPr>
  <p:slideViewPr>
    <p:cSldViewPr snapToGrid="0">
      <p:cViewPr>
        <p:scale>
          <a:sx n="71" d="100"/>
          <a:sy n="71" d="100"/>
        </p:scale>
        <p:origin x="-126" y="-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94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134"/>
    </p:cViewPr>
  </p:sorterViewPr>
  <p:notesViewPr>
    <p:cSldViewPr snapToGrid="0">
      <p:cViewPr varScale="1">
        <p:scale>
          <a:sx n="54" d="100"/>
          <a:sy n="54" d="100"/>
        </p:scale>
        <p:origin x="289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theme" Target="theme/theme1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slide" Target="slides/slide109.xml"/><Relationship Id="rId115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0CBB49-EF1F-4FBC-8E09-6EC2572F9F51}" type="datetimeFigureOut">
              <a:rPr lang="en-ZA" smtClean="0"/>
              <a:t>2022/02/01</a:t>
            </a:fld>
            <a:endParaRPr lang="en-Z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9C9C8F-5E76-4211-A005-64EC8AA3DF4C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86571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Do you run a dental practice that provides services like,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dirty="0" smtClean="0"/>
              <a:t>Teeth Cleaning, Teeth Whitening, Emergency Dental, Cavities, Crowns, Retainers, Dentures, Implants, Invisalign, Veneers or even Cosmetic Dentistry… </a:t>
            </a:r>
            <a:r>
              <a:rPr lang="en-ZA" sz="1800" i="1" baseline="0" dirty="0" smtClean="0"/>
              <a:t>(Next Slide)</a:t>
            </a:r>
            <a:endParaRPr lang="en-ZA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1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453262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 you want more patients without having to put in more time in your practice to get new patients?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. </a:t>
            </a:r>
            <a:r>
              <a:rPr lang="en-ZA" sz="1800" i="1" baseline="0" dirty="0" smtClean="0"/>
              <a:t>(Next Slide)</a:t>
            </a:r>
            <a:endParaRPr lang="en-ZA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2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7983397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 you tired of waiting on referrals, relying on yelp or groupon or your website or SEO for new business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 having to spend your saturdays at community events?</a:t>
            </a:r>
            <a:r>
              <a:rPr lang="en-ZA" sz="1800" baseline="0" dirty="0" smtClean="0"/>
              <a:t>. </a:t>
            </a:r>
            <a:r>
              <a:rPr lang="en-ZA" sz="1800" i="1" baseline="0" dirty="0" smtClean="0"/>
              <a:t>(Next Slide)</a:t>
            </a:r>
            <a:endParaRPr lang="en-ZA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3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3898232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this video I’m going to show you EXACTLY how to create an “automated system” using Facebook Ads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fill up your calendar with people beating down your door to become patients.</a:t>
            </a:r>
            <a:r>
              <a:rPr lang="en-ZA" sz="1800" baseline="0" dirty="0" smtClean="0"/>
              <a:t>… </a:t>
            </a:r>
            <a:r>
              <a:rPr lang="en-ZA" sz="1800" i="1" baseline="0" dirty="0" smtClean="0"/>
              <a:t>(Next Slide)</a:t>
            </a:r>
            <a:endParaRPr lang="en-ZA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4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088545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I’ll tell your more about that in a sec but first let me tell you why I’m making this video,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who I am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how I discovered this system for generating patient appointments on demand!</a:t>
            </a:r>
            <a:r>
              <a:rPr lang="en-ZA" sz="1800" baseline="0" dirty="0" smtClean="0"/>
              <a:t>… </a:t>
            </a:r>
            <a:r>
              <a:rPr lang="en-ZA" sz="1800" i="1" baseline="0" dirty="0" smtClean="0"/>
              <a:t>(Next Slide)</a:t>
            </a:r>
            <a:endParaRPr lang="en-ZA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5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7257658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 see this actually isn’t some sales pitch disguised as some “free training” like other agencies always try to pull...</a:t>
            </a:r>
            <a:r>
              <a:rPr lang="en-ZA" sz="1800" baseline="0" dirty="0" smtClean="0"/>
              <a:t>. </a:t>
            </a:r>
            <a:r>
              <a:rPr lang="en-ZA" sz="1800" i="1" baseline="0" dirty="0" smtClean="0"/>
              <a:t>(Next Slide)</a:t>
            </a:r>
            <a:endParaRPr lang="en-ZA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6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551075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I’m actually going to be super upfront about my intentions.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I’m going to share this system with you and once you see it,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 can either choose to…</a:t>
            </a:r>
            <a:r>
              <a:rPr lang="en-ZA" sz="1800" baseline="0" dirty="0" smtClean="0"/>
              <a:t>. </a:t>
            </a:r>
            <a:r>
              <a:rPr lang="en-ZA" sz="1800" i="1" baseline="0" dirty="0" smtClean="0"/>
              <a:t>(Next Slide)</a:t>
            </a:r>
            <a:endParaRPr lang="en-ZA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7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0395066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A. Take this information… And do it yourself… </a:t>
            </a:r>
            <a:r>
              <a:rPr lang="en-ZA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(Next Slide)</a:t>
            </a:r>
            <a:endParaRPr lang="en-ZA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8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1454046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 B. hire me and my team to do it for you…. Its really that simple!..</a:t>
            </a:r>
            <a:r>
              <a:rPr lang="en-ZA" sz="1800" baseline="0" dirty="0" smtClean="0"/>
              <a:t>. </a:t>
            </a:r>
            <a:r>
              <a:rPr lang="en-ZA" sz="1800" i="1" baseline="0" dirty="0" smtClean="0"/>
              <a:t>(Next Slide)</a:t>
            </a:r>
            <a:endParaRPr lang="en-ZA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9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136013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know what we offer isn’t for everybody,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fact we’re pretty selective about who we choose to work with,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 either option is cool with me.</a:t>
            </a:r>
            <a:r>
              <a:rPr lang="en-ZA" sz="1800" baseline="0" dirty="0" smtClean="0"/>
              <a:t>. </a:t>
            </a:r>
            <a:r>
              <a:rPr lang="en-ZA" sz="1800" i="1" baseline="0" dirty="0" smtClean="0"/>
              <a:t>(Next Slide)</a:t>
            </a:r>
            <a:endParaRPr lang="en-ZA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10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6011094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 who am I ?..</a:t>
            </a:r>
            <a:r>
              <a:rPr lang="en-ZA" sz="1800" baseline="0" dirty="0" smtClean="0"/>
              <a:t>. </a:t>
            </a:r>
            <a:r>
              <a:rPr lang="en-ZA" sz="1800" i="1" baseline="0" dirty="0" smtClean="0"/>
              <a:t>(Next Slide)</a:t>
            </a:r>
            <a:endParaRPr lang="en-ZA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11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8127829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800" b="1" dirty="0" smtClean="0"/>
              <a:t>Hi, I'm Ivan du Plessis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800" dirty="0" smtClean="0"/>
              <a:t>I’m a Facebook Ads Expert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800" dirty="0" smtClean="0"/>
              <a:t>and I specialise in delivering new patients to dental practices... </a:t>
            </a:r>
            <a:r>
              <a:rPr lang="en-ZA" sz="1800" i="1" baseline="0" dirty="0" smtClean="0"/>
              <a:t>(Next Slide)</a:t>
            </a:r>
            <a:endParaRPr lang="en-ZA" sz="1800" i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ZA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12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248286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58587" y="4400550"/>
            <a:ext cx="6078071" cy="3600450"/>
          </a:xfrm>
        </p:spPr>
        <p:txBody>
          <a:bodyPr/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ZA" sz="1800" b="0" dirty="0" smtClean="0"/>
              <a:t>I started off working in a family business for over a decade. Where we manufactured and retailed kitchen and bedroom cabinets.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ZA" sz="1800" b="0" dirty="0" smtClean="0"/>
              <a:t>I expanded that business to10 showrooms and was responsible for all sales and marketing for the company… </a:t>
            </a:r>
            <a:r>
              <a:rPr lang="en-ZA" sz="1800" b="0" i="1" baseline="0" dirty="0" smtClean="0"/>
              <a:t>(Next Slide)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Z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13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9832218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58587" y="4400550"/>
            <a:ext cx="6078071" cy="3600450"/>
          </a:xfrm>
        </p:spPr>
        <p:txBody>
          <a:bodyPr/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ZA" sz="1800" b="0" dirty="0" smtClean="0"/>
              <a:t>From there I moved into the digital marketing space.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ZA" sz="1800" b="0" dirty="0" smtClean="0"/>
              <a:t>And for the past several years I have been helping marketing agencies by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ZA" sz="1800" b="0" dirty="0" smtClean="0"/>
              <a:t>building out Lead Generation Websites and helping with SEO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ZA" sz="1800" b="0" dirty="0" smtClean="0"/>
              <a:t>and have worked with digital agencies in 5 different countries… </a:t>
            </a:r>
            <a:r>
              <a:rPr lang="en-ZA" sz="1800" b="0" i="1" baseline="0" dirty="0" smtClean="0"/>
              <a:t>(Next Slide)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Z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14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2588877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And while working with these agencies.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I was asked if there was a faster and more predictable way of brining in customers … </a:t>
            </a:r>
            <a:r>
              <a:rPr lang="en-ZA" sz="1800" i="1" baseline="0" dirty="0" smtClean="0"/>
              <a:t>(Next Slide)</a:t>
            </a:r>
            <a:endParaRPr lang="en-ZA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15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037734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ZA" sz="1800" b="0" baseline="0" dirty="0" smtClean="0"/>
              <a:t>And for the past 12 months I have been studying FB Marketing in depth,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ZA" sz="1800" b="0" baseline="0" dirty="0" smtClean="0"/>
              <a:t>and specialising in how to generate patients for Dental Practices... </a:t>
            </a:r>
            <a:r>
              <a:rPr lang="en-ZA" sz="1800" b="0" i="1" baseline="0" dirty="0" smtClean="0"/>
              <a:t>(Next Slide)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16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2536247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04799" y="4400550"/>
            <a:ext cx="6239436" cy="3600450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dirty="0" smtClean="0"/>
              <a:t>So in this short training video, I'm going to show you how to implement a Dentist Facebook Marketing Campaign,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dirty="0" smtClean="0"/>
              <a:t>and show you how to bring in 20 to 50 new patients at a cost of under $5 a patient...</a:t>
            </a:r>
            <a:r>
              <a:rPr lang="en-ZA" sz="1800" baseline="0" dirty="0" smtClean="0"/>
              <a:t>. </a:t>
            </a:r>
            <a:r>
              <a:rPr lang="en-ZA" sz="1800" i="1" baseline="0" dirty="0" smtClean="0"/>
              <a:t>(Next Slide)</a:t>
            </a:r>
            <a:endParaRPr lang="en-ZA" sz="1800" i="1" dirty="0" smtClean="0"/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17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7963949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And this is an exact model, currently being implemented by other dental practices with great success... </a:t>
            </a:r>
            <a:r>
              <a:rPr lang="en-ZA" sz="1800" i="1" baseline="0" dirty="0" smtClean="0"/>
              <a:t>(Next Slide)</a:t>
            </a:r>
            <a:endParaRPr lang="en-ZA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18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9542990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30306" y="4400550"/>
            <a:ext cx="6167718" cy="3600450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So just to be clear… if we are able to spend $5 to bring in 1 new patient.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Its ONLY going to cost you $500 in Ad  Spend to bring in 100 new patients…..which is an extremely low amount to get patients into you practice.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ZA" sz="1800" dirty="0" smtClean="0"/>
              <a:t>Imagine owning a </a:t>
            </a:r>
            <a:r>
              <a:rPr lang="en-ZA" sz="1800" b="1" u="sng" dirty="0" smtClean="0"/>
              <a:t>predictable system </a:t>
            </a:r>
            <a:r>
              <a:rPr lang="en-ZA" sz="1800" dirty="0" smtClean="0"/>
              <a:t>that will deliver patients on demand,</a:t>
            </a:r>
            <a:r>
              <a:rPr lang="en-ZA" sz="1800" baseline="0" dirty="0" smtClean="0"/>
              <a:t>… </a:t>
            </a:r>
            <a:r>
              <a:rPr lang="en-ZA" sz="1800" dirty="0" smtClean="0"/>
              <a:t>at $5 every month on autopilot.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800" dirty="0" smtClean="0"/>
              <a:t>I am going to show you how to do this, right now. </a:t>
            </a:r>
            <a:r>
              <a:rPr lang="en-ZA" sz="1800" i="1" dirty="0" smtClean="0"/>
              <a:t>(Next Slide)</a:t>
            </a:r>
            <a:endParaRPr lang="en-ZA" sz="180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19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0125695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51011" y="4400550"/>
            <a:ext cx="6293223" cy="3600450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dirty="0" smtClean="0"/>
              <a:t>So</a:t>
            </a:r>
            <a:r>
              <a:rPr lang="en-ZA" sz="1800" baseline="0" dirty="0" smtClean="0"/>
              <a:t> first of all… Why Facebook Ads.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Well essentially you want patients… but you don’t want to overspend on advertising to get those patients.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If you make $200,000 in patient sales… but you spend $198,000 to get there,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That is not so good right… and I believe you would agree with me.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To give you an example: In San Diego the average cost of Billboard advertising for 1 month is $15,000… that’s fifteen grand!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Imagine if you spent 15 grand on advertising for billboards.. Here’s what happens </a:t>
            </a:r>
            <a:r>
              <a:rPr lang="en-ZA" sz="1800" i="1" baseline="0" dirty="0" smtClean="0"/>
              <a:t>(Next Slide)</a:t>
            </a:r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20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1381379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0" y="4400550"/>
            <a:ext cx="6856413" cy="3344956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700" dirty="0" smtClean="0"/>
              <a:t>Here is a billboard… And all these cars…</a:t>
            </a:r>
            <a:r>
              <a:rPr lang="en-ZA" sz="1700" baseline="0" dirty="0" smtClean="0"/>
              <a:t> They drive by this billboard that you paid for.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700" baseline="0" dirty="0" smtClean="0"/>
              <a:t>Every sing day they ALL drive by….. And you pay for all of these cars to see your billboard, every single month.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700" b="1" baseline="0" dirty="0" smtClean="0"/>
              <a:t>But only a very small percentage are potential customers.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700" baseline="0" dirty="0" smtClean="0"/>
              <a:t>So if you got all these cars driving by and you're advertising for a teeth whitening service, or veneers or cosmetic dentistry or whatever.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700" baseline="0" dirty="0" smtClean="0"/>
              <a:t>Perhaps out of this whole group of cars… ONLY 2 people on are on the market for </a:t>
            </a:r>
            <a:r>
              <a:rPr lang="en-ZA" sz="1700" u="sng" baseline="0" dirty="0" smtClean="0"/>
              <a:t>dental care</a:t>
            </a:r>
            <a:r>
              <a:rPr lang="en-ZA" sz="1700" baseline="0" dirty="0" smtClean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700" baseline="0" dirty="0" smtClean="0"/>
              <a:t>So that means you are wasting your advertising dollars on all these people… </a:t>
            </a:r>
            <a:r>
              <a:rPr lang="en-ZA" sz="1700" b="1" baseline="0" dirty="0" smtClean="0"/>
              <a:t>Which is Not so good. </a:t>
            </a:r>
            <a:r>
              <a:rPr lang="en-ZA" sz="1700" i="1" baseline="0" dirty="0" smtClean="0"/>
              <a:t>(Next Slide)</a:t>
            </a:r>
            <a:endParaRPr lang="en-ZA" sz="1700" i="1" dirty="0" smtClean="0"/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21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704436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51011" y="4400550"/>
            <a:ext cx="6185647" cy="3600450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dirty="0" smtClean="0"/>
              <a:t>With Facebook Ads it’s a little bit different.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dirty="0" smtClean="0"/>
              <a:t>You can actually choose who you show your Ads to.</a:t>
            </a:r>
            <a:endParaRPr lang="en-ZA" sz="1800" b="1" u="sng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="0" u="none" dirty="0" smtClean="0"/>
              <a:t>So if you targeted ONLY someone </a:t>
            </a:r>
            <a:r>
              <a:rPr lang="en-ZA" sz="1800" b="0" u="sng" dirty="0" smtClean="0"/>
              <a:t>likely to buy your</a:t>
            </a:r>
            <a:r>
              <a:rPr lang="en-ZA" sz="1800" b="0" u="sng" baseline="0" dirty="0" smtClean="0"/>
              <a:t> product</a:t>
            </a:r>
            <a:r>
              <a:rPr lang="en-ZA" sz="1800" b="0" u="none" baseline="0" dirty="0" smtClean="0"/>
              <a:t>, </a:t>
            </a:r>
            <a:r>
              <a:rPr lang="en-ZA" sz="1800" b="1" u="none" baseline="0" dirty="0" smtClean="0"/>
              <a:t>then only those likely to Buy will see your Ad.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In other words… We are able to target the correct people… And there is NO wasted advertising dollars </a:t>
            </a:r>
            <a:r>
              <a:rPr lang="en-ZA" sz="1800" i="1" baseline="0" dirty="0" smtClean="0"/>
              <a:t>(Next Slide)</a:t>
            </a:r>
            <a:endParaRPr lang="en-ZA" sz="1800" i="1" dirty="0" smtClean="0"/>
          </a:p>
          <a:p>
            <a:endParaRPr lang="en-ZA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22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6858223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12376" y="4400550"/>
            <a:ext cx="6060142" cy="3600450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So the green circles are people likely to buy dental services.. And the red circles are people not likely to buy.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="1" baseline="0" dirty="0" smtClean="0"/>
              <a:t>With Facebook Ads you can specifically target and show your Ad… </a:t>
            </a:r>
            <a:r>
              <a:rPr lang="en-ZA" sz="1800" b="1" u="sng" baseline="0" dirty="0" smtClean="0"/>
              <a:t>ONLY to people likely to buy dental services</a:t>
            </a:r>
            <a:r>
              <a:rPr lang="en-ZA" sz="1800" b="1" baseline="0" dirty="0" smtClean="0"/>
              <a:t>.</a:t>
            </a:r>
            <a:endParaRPr lang="en-ZA" sz="1800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And again this gives you a lot more money for your advertising dollar… And a lot more potential sales.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="1" baseline="0" dirty="0" smtClean="0"/>
              <a:t>That’s how we are able to spend so little with FB Ads… And get so much. </a:t>
            </a:r>
            <a:r>
              <a:rPr lang="en-ZA" sz="1800" i="1" baseline="0" dirty="0" smtClean="0"/>
              <a:t>(Next Slide)</a:t>
            </a:r>
            <a:endParaRPr lang="en-ZA" sz="1800" i="1" dirty="0" smtClean="0"/>
          </a:p>
          <a:p>
            <a:endParaRPr lang="en-ZA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23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0050366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55812" y="4400550"/>
            <a:ext cx="5616388" cy="3600450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="0" dirty="0" smtClean="0"/>
              <a:t>Now </a:t>
            </a:r>
            <a:r>
              <a:rPr lang="en-ZA" sz="1800" b="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let me explain the “Value Ladder” to you </a:t>
            </a:r>
            <a:r>
              <a:rPr lang="en-ZA" sz="1800" b="0" i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(Next Slide)</a:t>
            </a:r>
            <a:endParaRPr lang="en-ZA" sz="1800" b="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24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649675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55494" y="4400550"/>
            <a:ext cx="6347012" cy="3600450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dirty="0" smtClean="0"/>
              <a:t>So each new customer has a LIFELONG VALUE… and This</a:t>
            </a:r>
            <a:r>
              <a:rPr lang="en-ZA" sz="1800" baseline="0" dirty="0" smtClean="0"/>
              <a:t> Is Where The Money Is At.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You make use of an irresistible offer to bring patients into your practice.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And you make ALL your money by upselling customers on your different monthly packages you provide.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PLUS by taking care of patients that need procedures now.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The money is Made… NOT on the initial offer.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But on ALL the Additional Services you will provide… </a:t>
            </a:r>
            <a:r>
              <a:rPr lang="en-ZA" sz="1800" b="1" baseline="0" dirty="0" smtClean="0"/>
              <a:t>Now that you have New Customers to work with.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But it all starts with an attractive offer to bring new patients into your practice… </a:t>
            </a:r>
            <a:r>
              <a:rPr lang="en-ZA" sz="1800" i="1" baseline="0" dirty="0" smtClean="0"/>
              <a:t>(Next Slide)</a:t>
            </a:r>
          </a:p>
          <a:p>
            <a:endParaRPr lang="en-ZA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25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16137711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55494" y="4400550"/>
            <a:ext cx="6347012" cy="3600450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dirty="0" smtClean="0"/>
              <a:t>So each new customer has a LIFELONG VALUE… and This</a:t>
            </a:r>
            <a:r>
              <a:rPr lang="en-ZA" sz="1800" baseline="0" dirty="0" smtClean="0"/>
              <a:t> Is Where The Money Is At.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You make use of an irresistible offer to bring patients into your practice.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And you make ALL your money by upselling customers on your different monthly packages you provide.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PLUS by taking care of patients that need procedures now.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The money is Made… NOT on the initial offer.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But on ALL the Additional Services you will provide… </a:t>
            </a:r>
            <a:r>
              <a:rPr lang="en-ZA" sz="1800" b="1" baseline="0" dirty="0" smtClean="0"/>
              <a:t>Now that you have New Customers to work with.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But it all starts with an attractive offer to bring new patients into your practice… </a:t>
            </a:r>
            <a:r>
              <a:rPr lang="en-ZA" sz="1800" i="1" baseline="0" dirty="0" smtClean="0"/>
              <a:t>(Next Slide)</a:t>
            </a:r>
          </a:p>
          <a:p>
            <a:endParaRPr lang="en-ZA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26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16137711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55494" y="4400550"/>
            <a:ext cx="6347012" cy="3600450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dirty="0" smtClean="0"/>
              <a:t>So each new customer has a LIFELONG VALUE… and This</a:t>
            </a:r>
            <a:r>
              <a:rPr lang="en-ZA" sz="1800" baseline="0" dirty="0" smtClean="0"/>
              <a:t> Is Where The Money Is At.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You make use of an irresistible offer to bring patients into your practice.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And you make ALL your money by upselling customers on your different monthly packages you provide.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PLUS by taking care of patients that need procedures now.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The money is Made… NOT on the initial offer.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But on ALL the Additional Services you will provide… </a:t>
            </a:r>
            <a:r>
              <a:rPr lang="en-ZA" sz="1800" b="1" baseline="0" dirty="0" smtClean="0"/>
              <a:t>Now that you have New Customers to work with.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But it all starts with an attractive offer to bring new patients into your practice… </a:t>
            </a:r>
            <a:r>
              <a:rPr lang="en-ZA" sz="1800" i="1" baseline="0" dirty="0" smtClean="0"/>
              <a:t>(Next Slide)</a:t>
            </a:r>
          </a:p>
          <a:p>
            <a:endParaRPr lang="en-ZA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27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16137711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55494" y="4400550"/>
            <a:ext cx="6347012" cy="3600450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dirty="0" smtClean="0"/>
              <a:t>So each new customer has a LIFELONG VALUE… and This</a:t>
            </a:r>
            <a:r>
              <a:rPr lang="en-ZA" sz="1800" baseline="0" dirty="0" smtClean="0"/>
              <a:t> Is Where The Money Is At.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You make use of an irresistible offer to bring patients into your practice.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And you make ALL your money by upselling customers on your different monthly packages you provide.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PLUS by taking care of patients that need procedures now.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The money is Made… NOT on the initial offer.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But on ALL the Additional Services you will provide… </a:t>
            </a:r>
            <a:r>
              <a:rPr lang="en-ZA" sz="1800" b="1" baseline="0" dirty="0" smtClean="0"/>
              <a:t>Now that you have New Customers to work with.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But it all starts with an attractive offer to bring new patients into your practice… </a:t>
            </a:r>
            <a:r>
              <a:rPr lang="en-ZA" sz="1800" i="1" baseline="0" dirty="0" smtClean="0"/>
              <a:t>(Next Slide)</a:t>
            </a:r>
          </a:p>
          <a:p>
            <a:endParaRPr lang="en-ZA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28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16137711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55494" y="4400550"/>
            <a:ext cx="6347012" cy="3600450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dirty="0" smtClean="0"/>
              <a:t>So each new customer has a LIFELONG VALUE… and This</a:t>
            </a:r>
            <a:r>
              <a:rPr lang="en-ZA" sz="1800" baseline="0" dirty="0" smtClean="0"/>
              <a:t> Is Where The Money Is At.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You make use of an irresistible offer to bring patients into your practice.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And you make ALL your money by upselling customers on your different monthly packages you provide.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PLUS by taking care of patients that need procedures now.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The money is Made… NOT on the initial offer.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But on ALL the Additional Services you will provide… </a:t>
            </a:r>
            <a:r>
              <a:rPr lang="en-ZA" sz="1800" b="1" baseline="0" dirty="0" smtClean="0"/>
              <a:t>Now that you have New Customers to work with.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But it all starts with an attractive offer to bring new patients into your practice… </a:t>
            </a:r>
            <a:r>
              <a:rPr lang="en-ZA" sz="1800" i="1" baseline="0" dirty="0" smtClean="0"/>
              <a:t>(Next Slide)</a:t>
            </a:r>
          </a:p>
          <a:p>
            <a:endParaRPr lang="en-ZA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29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16137711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55494" y="4400550"/>
            <a:ext cx="6347012" cy="3600450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dirty="0" smtClean="0"/>
              <a:t>So each new customer has a LIFELONG VALUE… and This</a:t>
            </a:r>
            <a:r>
              <a:rPr lang="en-ZA" sz="1800" baseline="0" dirty="0" smtClean="0"/>
              <a:t> Is Where The Money Is At.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You make use of an irresistible offer to bring patients into your practice.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And you make ALL your money by upselling customers on your different monthly packages you provide.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PLUS by taking care of patients that need procedures now.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The money is Made… NOT on the initial offer.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But on ALL the Additional Services you will provide… </a:t>
            </a:r>
            <a:r>
              <a:rPr lang="en-ZA" sz="1800" b="1" baseline="0" dirty="0" smtClean="0"/>
              <a:t>Now that you have New Customers to work with.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But it all starts with an attractive offer to bring new patients into your practice… </a:t>
            </a:r>
            <a:r>
              <a:rPr lang="en-ZA" sz="1800" i="1" baseline="0" dirty="0" smtClean="0"/>
              <a:t>(Next Slide)</a:t>
            </a:r>
          </a:p>
          <a:p>
            <a:endParaRPr lang="en-ZA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30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16137711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55494" y="4400550"/>
            <a:ext cx="6347012" cy="3600450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dirty="0" smtClean="0"/>
              <a:t>So each new customer has a LIFELONG VALUE… and This</a:t>
            </a:r>
            <a:r>
              <a:rPr lang="en-ZA" sz="1800" baseline="0" dirty="0" smtClean="0"/>
              <a:t> Is Where The Money Is At.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You make use of an irresistible offer to bring patients into your practice.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And you make ALL your money by upselling customers on your different monthly packages you provide.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PLUS by taking care of patients that need procedures now.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The money is Made… NOT on the initial offer.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But on ALL the Additional Services you will provide… </a:t>
            </a:r>
            <a:r>
              <a:rPr lang="en-ZA" sz="1800" b="1" baseline="0" dirty="0" smtClean="0"/>
              <a:t>Now that you have New Customers to work with.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But it all starts with an attractive offer to bring new patients into your practice… </a:t>
            </a:r>
            <a:r>
              <a:rPr lang="en-ZA" sz="1800" i="1" baseline="0" dirty="0" smtClean="0"/>
              <a:t>(Next Slide)</a:t>
            </a:r>
          </a:p>
          <a:p>
            <a:endParaRPr lang="en-ZA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31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16137711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55494" y="4400550"/>
            <a:ext cx="6347012" cy="3600450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dirty="0" smtClean="0"/>
              <a:t>So each new customer has a LIFELONG VALUE… and This</a:t>
            </a:r>
            <a:r>
              <a:rPr lang="en-ZA" sz="1800" baseline="0" dirty="0" smtClean="0"/>
              <a:t> Is Where The Money Is At.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You make use of an irresistible offer to bring patients into your practice.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And you make ALL your money by upselling customers on your different monthly packages you provide.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PLUS by taking care of patients that need procedures now.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The money is Made… NOT on the initial offer.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But on ALL the Additional Services you will provide… </a:t>
            </a:r>
            <a:r>
              <a:rPr lang="en-ZA" sz="1800" b="1" baseline="0" dirty="0" smtClean="0"/>
              <a:t>Now that you have New Customers to work with.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But it all starts with an attractive offer to bring new patients into your practice… </a:t>
            </a:r>
            <a:r>
              <a:rPr lang="en-ZA" sz="1800" i="1" baseline="0" dirty="0" smtClean="0"/>
              <a:t>(Next Slide)</a:t>
            </a:r>
          </a:p>
          <a:p>
            <a:endParaRPr lang="en-ZA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32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16137711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en-ZA" sz="1800" b="0" u="none" dirty="0" smtClean="0"/>
              <a:t>The TOTAL Profit On ALL These Procedures = </a:t>
            </a:r>
            <a:r>
              <a:rPr lang="en-ZA" sz="1800" b="1" u="none" dirty="0" smtClean="0"/>
              <a:t>Thousands of Dollars in Sales</a:t>
            </a:r>
            <a:r>
              <a:rPr lang="en-ZA" sz="1800" b="1" dirty="0" smtClean="0"/>
              <a:t>! </a:t>
            </a:r>
            <a:r>
              <a:rPr lang="en-ZA" sz="1800" i="1" dirty="0" smtClean="0"/>
              <a:t>(Next Slide)</a:t>
            </a:r>
            <a:endParaRPr lang="en-ZA" sz="1800" i="1" u="non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33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27767523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en-ZA" sz="1800" b="0" u="none" dirty="0" smtClean="0"/>
              <a:t>The TOTAL Profit On ALL These Procedures = </a:t>
            </a:r>
            <a:r>
              <a:rPr lang="en-ZA" sz="1800" b="1" u="none" dirty="0" smtClean="0"/>
              <a:t>Thousands of Dollars in Sales</a:t>
            </a:r>
            <a:r>
              <a:rPr lang="en-ZA" sz="1800" b="1" dirty="0" smtClean="0"/>
              <a:t>! </a:t>
            </a:r>
            <a:r>
              <a:rPr lang="en-ZA" sz="1800" i="1" dirty="0" smtClean="0"/>
              <a:t>(Next Slide)</a:t>
            </a:r>
            <a:endParaRPr lang="en-ZA" sz="1800" i="1" u="non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34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27767523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en-ZA" sz="1800" b="0" u="none" dirty="0" smtClean="0"/>
              <a:t>The TOTAL Profit On ALL These Procedures = </a:t>
            </a:r>
            <a:r>
              <a:rPr lang="en-ZA" sz="1800" b="1" u="none" dirty="0" smtClean="0"/>
              <a:t>Thousands of Dollars in Sales</a:t>
            </a:r>
            <a:r>
              <a:rPr lang="en-ZA" sz="1800" b="1" dirty="0" smtClean="0"/>
              <a:t>! </a:t>
            </a:r>
            <a:r>
              <a:rPr lang="en-ZA" sz="1800" i="1" dirty="0" smtClean="0"/>
              <a:t>(Next Slide)</a:t>
            </a:r>
            <a:endParaRPr lang="en-ZA" sz="1800" i="1" u="non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35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27767523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en-ZA" sz="1800" b="0" u="none" dirty="0" smtClean="0"/>
              <a:t>The TOTAL Profit On ALL These Procedures = </a:t>
            </a:r>
            <a:r>
              <a:rPr lang="en-ZA" sz="1800" b="1" u="none" dirty="0" smtClean="0"/>
              <a:t>Thousands of Dollars in Sales</a:t>
            </a:r>
            <a:r>
              <a:rPr lang="en-ZA" sz="1800" b="1" dirty="0" smtClean="0"/>
              <a:t>! </a:t>
            </a:r>
            <a:r>
              <a:rPr lang="en-ZA" sz="1800" i="1" dirty="0" smtClean="0"/>
              <a:t>(Next Slide)</a:t>
            </a:r>
            <a:endParaRPr lang="en-ZA" sz="1800" i="1" u="non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36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27767523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en-ZA" sz="1800" b="0" u="none" dirty="0" smtClean="0"/>
              <a:t>The TOTAL Profit On ALL These Procedures = </a:t>
            </a:r>
            <a:r>
              <a:rPr lang="en-ZA" sz="1800" b="1" u="none" dirty="0" smtClean="0"/>
              <a:t>Thousands of Dollars in Sales</a:t>
            </a:r>
            <a:r>
              <a:rPr lang="en-ZA" sz="1800" b="1" dirty="0" smtClean="0"/>
              <a:t>! </a:t>
            </a:r>
            <a:r>
              <a:rPr lang="en-ZA" sz="1800" i="1" dirty="0" smtClean="0"/>
              <a:t>(Next Slide)</a:t>
            </a:r>
            <a:endParaRPr lang="en-ZA" sz="1800" i="1" u="non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37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27767523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en-ZA" sz="1800" b="0" u="none" dirty="0" smtClean="0"/>
              <a:t>The TOTAL Profit On ALL These Procedures = </a:t>
            </a:r>
            <a:r>
              <a:rPr lang="en-ZA" sz="1800" b="1" u="none" dirty="0" smtClean="0"/>
              <a:t>Thousands of Dollars in Sales</a:t>
            </a:r>
            <a:r>
              <a:rPr lang="en-ZA" sz="1800" b="1" dirty="0" smtClean="0"/>
              <a:t>! </a:t>
            </a:r>
            <a:r>
              <a:rPr lang="en-ZA" sz="1800" i="1" dirty="0" smtClean="0"/>
              <a:t>(Next Slide)</a:t>
            </a:r>
            <a:endParaRPr lang="en-ZA" sz="1800" i="1" u="non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38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27767523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en-ZA" sz="1800" b="0" u="none" dirty="0" smtClean="0"/>
              <a:t>The TOTAL Profit On ALL These Procedures = </a:t>
            </a:r>
            <a:r>
              <a:rPr lang="en-ZA" sz="1800" b="1" u="none" dirty="0" smtClean="0"/>
              <a:t>Thousands of Dollars in Sales</a:t>
            </a:r>
            <a:r>
              <a:rPr lang="en-ZA" sz="1800" b="1" dirty="0" smtClean="0"/>
              <a:t>! </a:t>
            </a:r>
            <a:r>
              <a:rPr lang="en-ZA" sz="1800" i="1" dirty="0" smtClean="0"/>
              <a:t>(Next Slide)</a:t>
            </a:r>
            <a:endParaRPr lang="en-ZA" sz="1800" i="1" u="non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39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27767523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en-ZA" sz="1800" b="0" u="none" dirty="0" smtClean="0"/>
              <a:t>The TOTAL Profit On ALL These Procedures = </a:t>
            </a:r>
            <a:r>
              <a:rPr lang="en-ZA" sz="1800" b="1" u="none" dirty="0" smtClean="0"/>
              <a:t>Thousands of Dollars in Sales</a:t>
            </a:r>
            <a:r>
              <a:rPr lang="en-ZA" sz="1800" b="1" dirty="0" smtClean="0"/>
              <a:t>! </a:t>
            </a:r>
            <a:r>
              <a:rPr lang="en-ZA" sz="1800" i="1" dirty="0" smtClean="0"/>
              <a:t>(Next Slide)</a:t>
            </a:r>
            <a:endParaRPr lang="en-ZA" sz="1800" i="1" u="non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40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27767523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en-ZA" sz="1800" b="0" u="none" dirty="0" smtClean="0"/>
              <a:t>The TOTAL Profit On ALL These Procedures = </a:t>
            </a:r>
            <a:r>
              <a:rPr lang="en-ZA" sz="1800" b="1" u="none" dirty="0" smtClean="0"/>
              <a:t>Thousands of Dollars in Sales</a:t>
            </a:r>
            <a:r>
              <a:rPr lang="en-ZA" sz="1800" b="1" dirty="0" smtClean="0"/>
              <a:t>! </a:t>
            </a:r>
            <a:r>
              <a:rPr lang="en-ZA" sz="1800" i="1" dirty="0" smtClean="0"/>
              <a:t>(Next Slide)</a:t>
            </a:r>
            <a:endParaRPr lang="en-ZA" sz="1800" i="1" u="non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41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27767523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76519" y="4400550"/>
            <a:ext cx="6311152" cy="3600450"/>
          </a:xfrm>
        </p:spPr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800" dirty="0" smtClean="0"/>
              <a:t>Now</a:t>
            </a:r>
            <a:r>
              <a:rPr lang="en-ZA" sz="1800" baseline="0" dirty="0" smtClean="0"/>
              <a:t> a Question?...  </a:t>
            </a:r>
            <a:r>
              <a:rPr lang="en-ZA" sz="1800" b="0" dirty="0" smtClean="0"/>
              <a:t>How Much Did It Cost You To Generate All These Sales? … </a:t>
            </a:r>
            <a:r>
              <a:rPr lang="en-ZA" sz="1800" i="1" dirty="0" smtClean="0"/>
              <a:t>(Next Slide)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ZA" sz="1200" b="0" i="1" dirty="0" smtClean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ZA" sz="12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42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74904501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76519" y="4400550"/>
            <a:ext cx="6311152" cy="3600450"/>
          </a:xfrm>
        </p:spPr>
        <p:txBody>
          <a:bodyPr/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ZA" sz="1800" b="0" i="0" dirty="0" smtClean="0"/>
              <a:t>And Even If… All this got you was one patient who needed Cosmetic Dentistry costing $7,000.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ZA" sz="1800" b="0" i="0" dirty="0" smtClean="0"/>
              <a:t>And you spent $500 to get that patient.. </a:t>
            </a:r>
            <a:r>
              <a:rPr lang="en-ZA" sz="1800" b="0" i="0" u="none" dirty="0" smtClean="0"/>
              <a:t>The Return on Investment is Insane</a:t>
            </a:r>
            <a:r>
              <a:rPr lang="en-ZA" sz="1800" dirty="0" smtClean="0"/>
              <a:t>! </a:t>
            </a:r>
            <a:r>
              <a:rPr lang="en-ZA" sz="1800" i="1" dirty="0" smtClean="0"/>
              <a:t>(Next Slide)</a:t>
            </a:r>
            <a:endParaRPr lang="en-ZA" sz="1800" b="0" i="1" dirty="0" smtClean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ZA" sz="1200" b="0" i="1" dirty="0" smtClean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ZA" sz="12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43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9827669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76519" y="4400550"/>
            <a:ext cx="6311152" cy="3600450"/>
          </a:xfrm>
        </p:spPr>
        <p:txBody>
          <a:bodyPr/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ZA" sz="1800" b="0" i="0" dirty="0" smtClean="0"/>
              <a:t>And Even If… All this got you was one patient who needed Cosmetic Dentistry costing $7,000.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ZA" sz="1800" b="0" i="0" dirty="0" smtClean="0"/>
              <a:t>And you spent $500 to get that patient.. </a:t>
            </a:r>
            <a:r>
              <a:rPr lang="en-ZA" sz="1800" b="0" i="0" u="none" dirty="0" smtClean="0"/>
              <a:t>The Return on Investment is Insane</a:t>
            </a:r>
            <a:r>
              <a:rPr lang="en-ZA" sz="1800" dirty="0" smtClean="0"/>
              <a:t>! </a:t>
            </a:r>
            <a:r>
              <a:rPr lang="en-ZA" sz="1800" i="1" dirty="0" smtClean="0"/>
              <a:t>(Next Slide)</a:t>
            </a:r>
            <a:endParaRPr lang="en-ZA" sz="1800" b="0" i="1" dirty="0" smtClean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ZA" sz="1200" b="0" i="1" dirty="0" smtClean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ZA" sz="12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44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9827669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76519" y="4400550"/>
            <a:ext cx="6311152" cy="3600450"/>
          </a:xfrm>
        </p:spPr>
        <p:txBody>
          <a:bodyPr/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ZA" sz="1800" b="0" i="0" dirty="0" smtClean="0"/>
              <a:t>And Even If… All this got you was one patient who needed Cosmetic Dentistry costing $7,000.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ZA" sz="1800" b="0" i="0" dirty="0" smtClean="0"/>
              <a:t>And you spent $500 to get that patient.. </a:t>
            </a:r>
            <a:r>
              <a:rPr lang="en-ZA" sz="1800" b="0" i="0" u="none" dirty="0" smtClean="0"/>
              <a:t>The Return on Investment is Insane</a:t>
            </a:r>
            <a:r>
              <a:rPr lang="en-ZA" sz="1800" dirty="0" smtClean="0"/>
              <a:t>! </a:t>
            </a:r>
            <a:r>
              <a:rPr lang="en-ZA" sz="1800" i="1" dirty="0" smtClean="0"/>
              <a:t>(Next Slide)</a:t>
            </a:r>
            <a:endParaRPr lang="en-ZA" sz="1800" b="0" i="1" dirty="0" smtClean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ZA" sz="1200" b="0" i="1" dirty="0" smtClean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ZA" sz="12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45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9827669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76519" y="4400550"/>
            <a:ext cx="6311152" cy="3600450"/>
          </a:xfrm>
        </p:spPr>
        <p:txBody>
          <a:bodyPr/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ZA" sz="1800" b="0" i="0" dirty="0" smtClean="0"/>
              <a:t>And Even If… All this got you was one patient who needed Cosmetic Dentistry costing $7,000.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ZA" sz="1800" b="0" i="0" dirty="0" smtClean="0"/>
              <a:t>And you spent $500 to get that patient.. </a:t>
            </a:r>
            <a:r>
              <a:rPr lang="en-ZA" sz="1800" b="0" i="0" u="none" dirty="0" smtClean="0"/>
              <a:t>The Return on Investment is Insane</a:t>
            </a:r>
            <a:r>
              <a:rPr lang="en-ZA" sz="1800" dirty="0" smtClean="0"/>
              <a:t>! </a:t>
            </a:r>
            <a:r>
              <a:rPr lang="en-ZA" sz="1800" i="1" dirty="0" smtClean="0"/>
              <a:t>(Next Slide)</a:t>
            </a:r>
            <a:endParaRPr lang="en-ZA" sz="1800" b="0" i="1" dirty="0" smtClean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ZA" sz="1200" b="0" i="1" dirty="0" smtClean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ZA" sz="12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46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9827669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en-ZA" sz="1800" b="0" i="0" u="none" dirty="0" smtClean="0"/>
              <a:t>Each patient has a </a:t>
            </a:r>
            <a:r>
              <a:rPr lang="en-ZA" sz="1800" b="0" i="0" u="sng" dirty="0" smtClean="0"/>
              <a:t>Lifetime Value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en-ZA" sz="1800" b="0" i="0" u="none" dirty="0" smtClean="0"/>
              <a:t>Lets assume on average, your</a:t>
            </a:r>
            <a:r>
              <a:rPr lang="en-ZA" sz="1800" b="0" i="0" u="none" baseline="0" dirty="0" smtClean="0"/>
              <a:t> patients stay with your practice for a period of +/-3 to 5 years.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en-ZA" sz="1800" b="0" i="0" u="none" baseline="0" dirty="0" smtClean="0"/>
              <a:t>And on average each patient is worth $4,000 to $8,000 dollars each.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en-ZA" sz="1800" b="0" i="0" u="none" baseline="0" dirty="0" smtClean="0"/>
              <a:t>If we bring in 5 patients, that’s $20,000 up to $40,000 in sales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en-ZA" sz="1800" b="0" i="0" u="none" baseline="0" dirty="0" smtClean="0"/>
              <a:t>10 patients are worth $40 to 80k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en-ZA" sz="1800" b="0" i="0" u="none" baseline="0" dirty="0" smtClean="0"/>
              <a:t>20 patients are worth $80 to $160k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en-ZA" sz="1800" b="0" i="0" u="none" baseline="0" dirty="0" smtClean="0"/>
              <a:t>30 patients are worth $120 to $240k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en-ZA" sz="1800" b="0" i="0" u="none" baseline="0" dirty="0" smtClean="0"/>
              <a:t>50 patients are worth $200 to $400k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en-ZA" sz="1800" b="0" i="0" u="none" baseline="0" dirty="0" smtClean="0"/>
              <a:t>And 100 patients have a Lifetime Value -  of $400 up to $800,000 in sales.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en-ZA" sz="1800" b="0" i="0" u="none" baseline="0" dirty="0" smtClean="0"/>
              <a:t>This is the VALUE we bring to the table.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en-US" sz="1800" b="0" i="0" u="none" baseline="0" dirty="0" smtClean="0"/>
              <a:t>With a well crafted offer &amp; campaign managed by us, running on autopilot.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en-US" sz="1800" b="0" i="0" u="none" baseline="0" dirty="0" smtClean="0"/>
              <a:t>We will deliver patients every month &amp; help build your practice FAST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en-US" sz="1800" b="0" i="0" u="none" baseline="0" dirty="0" smtClean="0"/>
              <a:t>Even if the Life Time Value of a patient is only worth half this amount…. The money math still makes sense!</a:t>
            </a:r>
            <a:endParaRPr lang="en-ZA" sz="1800" b="0" i="0" u="none" baseline="0" dirty="0" smtClean="0"/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endParaRPr lang="en-ZA" sz="1800" b="0" i="0" u="none" baseline="0" dirty="0" smtClean="0"/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endParaRPr lang="en-ZA" sz="1800" i="0" u="non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47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27767523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55813" y="4400550"/>
            <a:ext cx="5862916" cy="3600450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="0" i="0" dirty="0" smtClean="0"/>
              <a:t>So here is the exact system we use to do this. </a:t>
            </a:r>
            <a:r>
              <a:rPr lang="en-ZA" sz="1800" i="1" dirty="0"/>
              <a:t>(Next Slide)</a:t>
            </a:r>
            <a:endParaRPr lang="en-ZA" sz="1800" b="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48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45284112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-1" y="4400550"/>
            <a:ext cx="6856413" cy="3600450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b="1" u="sng" baseline="0" dirty="0" smtClean="0"/>
              <a:t>FIRST</a:t>
            </a:r>
            <a:r>
              <a:rPr lang="en-ZA" sz="1600" baseline="0" dirty="0" smtClean="0"/>
              <a:t>, we have a Facebook Advert,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baseline="0" dirty="0" smtClean="0"/>
              <a:t>And this FB Ad is offering an “Irresistible Offer”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b="1" u="sng" baseline="0" dirty="0" smtClean="0"/>
              <a:t>A foot in the door</a:t>
            </a:r>
            <a:r>
              <a:rPr lang="en-ZA" sz="1600" b="1" baseline="0" dirty="0" smtClean="0"/>
              <a:t>…</a:t>
            </a:r>
            <a:r>
              <a:rPr lang="en-ZA" sz="1600" b="1" dirty="0" smtClean="0"/>
              <a:t>D</a:t>
            </a:r>
            <a:r>
              <a:rPr lang="en-ZA" sz="1600" b="1" baseline="0" dirty="0" smtClean="0"/>
              <a:t>iscounted </a:t>
            </a:r>
            <a:r>
              <a:rPr lang="en-ZA" sz="1600" b="1" dirty="0" smtClean="0"/>
              <a:t>S</a:t>
            </a:r>
            <a:r>
              <a:rPr lang="en-ZA" sz="1600" b="1" baseline="0" dirty="0" smtClean="0"/>
              <a:t>pecial Offer, </a:t>
            </a:r>
            <a:r>
              <a:rPr lang="en-ZA" sz="1600" b="1" dirty="0" smtClean="0"/>
              <a:t> </a:t>
            </a:r>
            <a:r>
              <a:rPr lang="en-ZA" sz="1600" baseline="0" dirty="0" smtClean="0"/>
              <a:t>to </a:t>
            </a:r>
            <a:r>
              <a:rPr lang="en-ZA" sz="1600" dirty="0" smtClean="0"/>
              <a:t>bring new patients into your practice.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i="1" baseline="0" dirty="0" smtClean="0"/>
              <a:t>And don’t worry.. I have a swipe file of offers, and will show you examples of OFFERS, that work extremely well for dental practices.</a:t>
            </a:r>
            <a:endParaRPr lang="en-ZA" sz="1600" i="0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i="0" baseline="0" dirty="0" smtClean="0"/>
              <a:t>NOW</a:t>
            </a:r>
            <a:r>
              <a:rPr lang="en-ZA" sz="1600" i="1" baseline="0" dirty="0" smtClean="0"/>
              <a:t> </a:t>
            </a:r>
            <a:r>
              <a:rPr lang="en-ZA" sz="1600" dirty="0" smtClean="0"/>
              <a:t> because the offer is SO APPEALING … and non of your competitors are offering this.</a:t>
            </a:r>
            <a:endParaRPr lang="en-ZA" sz="1600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u="sng" dirty="0" smtClean="0"/>
              <a:t>A ton of people will sign up</a:t>
            </a:r>
            <a:r>
              <a:rPr lang="en-ZA" sz="1600" u="sng" baseline="0" dirty="0" smtClean="0"/>
              <a:t> for this.</a:t>
            </a:r>
            <a:endParaRPr lang="en-ZA" sz="1600" u="sng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b="1" dirty="0" smtClean="0"/>
              <a:t>So we target the correct people in your area,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dirty="0" smtClean="0"/>
              <a:t>And people see the AD</a:t>
            </a:r>
            <a:r>
              <a:rPr lang="en-ZA" sz="1600" baseline="0" dirty="0" smtClean="0"/>
              <a:t> in their FB feed.. </a:t>
            </a:r>
            <a:r>
              <a:rPr lang="en-ZA" sz="1600" u="sng" dirty="0" smtClean="0"/>
              <a:t>and they click on it</a:t>
            </a:r>
            <a:r>
              <a:rPr lang="en-ZA" sz="1600" dirty="0" smtClean="0"/>
              <a:t>. </a:t>
            </a:r>
            <a:r>
              <a:rPr lang="en-ZA" sz="1600" i="1" baseline="0" dirty="0" smtClean="0"/>
              <a:t>(Next Slide)</a:t>
            </a:r>
            <a:endParaRPr lang="en-ZA" sz="1600" i="1" dirty="0" smtClean="0"/>
          </a:p>
          <a:p>
            <a:endParaRPr lang="en-ZA" sz="1600" dirty="0" smtClean="0"/>
          </a:p>
          <a:p>
            <a:endParaRPr lang="en-ZA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49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99618571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-1" y="4400550"/>
            <a:ext cx="6856413" cy="3600450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dirty="0" smtClean="0"/>
              <a:t>And</a:t>
            </a:r>
            <a:r>
              <a:rPr lang="en-ZA" sz="1600" baseline="0" dirty="0" smtClean="0"/>
              <a:t> are then </a:t>
            </a:r>
            <a:r>
              <a:rPr lang="en-ZA" sz="1600" dirty="0" smtClean="0"/>
              <a:t>immediately forwarded to a Special Offer Page… this is also know as a Landing Page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b="1" dirty="0" smtClean="0"/>
              <a:t>And this is where they enter their details in order to get that Special Offer.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dirty="0" smtClean="0"/>
              <a:t>We collect their </a:t>
            </a:r>
            <a:r>
              <a:rPr lang="en-ZA" sz="1600" baseline="0" dirty="0" smtClean="0"/>
              <a:t>name, email address, and phone number.</a:t>
            </a:r>
            <a:endParaRPr lang="en-ZA" sz="1600" b="1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b="1" baseline="0" dirty="0" smtClean="0"/>
              <a:t>So we are driving traffic from Facebook,</a:t>
            </a:r>
            <a:r>
              <a:rPr lang="en-ZA" sz="1600" b="1" dirty="0" smtClean="0"/>
              <a:t> </a:t>
            </a:r>
            <a:r>
              <a:rPr lang="en-ZA" sz="1600" b="1" baseline="0" dirty="0" smtClean="0"/>
              <a:t>using Facebook Ads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baseline="0" dirty="0" smtClean="0"/>
              <a:t>To the</a:t>
            </a:r>
            <a:r>
              <a:rPr lang="en-ZA" sz="1600" dirty="0" smtClean="0"/>
              <a:t> </a:t>
            </a:r>
            <a:r>
              <a:rPr lang="en-ZA" sz="1600" baseline="0" dirty="0" smtClean="0"/>
              <a:t>Special Offer page.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dirty="0" smtClean="0"/>
              <a:t>So once they fill out their details,</a:t>
            </a:r>
            <a:r>
              <a:rPr lang="en-ZA" sz="1600" baseline="0" dirty="0" smtClean="0"/>
              <a:t> </a:t>
            </a:r>
            <a:r>
              <a:rPr lang="en-ZA" sz="1600" dirty="0" smtClean="0"/>
              <a:t>and press the Submit button…</a:t>
            </a:r>
            <a:r>
              <a:rPr lang="en-ZA" sz="1600" baseline="0" dirty="0" smtClean="0"/>
              <a:t> </a:t>
            </a:r>
            <a:r>
              <a:rPr lang="en-ZA" sz="1600" i="1" baseline="0" dirty="0" smtClean="0"/>
              <a:t>(Next Slide)</a:t>
            </a:r>
            <a:endParaRPr lang="en-ZA" sz="1600" i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50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05657209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-1" y="4400550"/>
            <a:ext cx="6856413" cy="3600450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dirty="0" smtClean="0"/>
              <a:t>They are then taken </a:t>
            </a:r>
            <a:r>
              <a:rPr lang="en-ZA" sz="1600" baseline="0" dirty="0" smtClean="0"/>
              <a:t>to the next page, called the </a:t>
            </a:r>
            <a:r>
              <a:rPr lang="en-ZA" sz="1600" b="1" baseline="0" dirty="0" smtClean="0"/>
              <a:t>Thank You Page</a:t>
            </a:r>
            <a:r>
              <a:rPr lang="en-ZA" sz="1600" baseline="0" dirty="0" smtClean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dirty="0" smtClean="0"/>
              <a:t>Now on the Thank You Page, </a:t>
            </a:r>
            <a:r>
              <a:rPr lang="en-ZA" sz="1600" u="sng" dirty="0" smtClean="0"/>
              <a:t>we have a surprise for our customer</a:t>
            </a:r>
            <a:r>
              <a:rPr lang="en-ZA" sz="1600" dirty="0" smtClean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b="1" baseline="0" dirty="0" smtClean="0"/>
              <a:t>And that surprise is another Un-Announced BONUS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b="0" u="sng" dirty="0" smtClean="0"/>
              <a:t>WHERE we offer something of value for FREE</a:t>
            </a:r>
            <a:r>
              <a:rPr lang="en-ZA" sz="1600" b="0" u="none" baseline="0" dirty="0" smtClean="0"/>
              <a:t>… </a:t>
            </a:r>
            <a:r>
              <a:rPr lang="en-ZA" sz="1600" b="0" u="sng" dirty="0" smtClean="0"/>
              <a:t>IF they take an IMMEDIATE ACTION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b="1" u="sng" dirty="0" smtClean="0"/>
              <a:t>Which is to</a:t>
            </a:r>
            <a:r>
              <a:rPr lang="en-ZA" sz="1600" b="1" u="sng" baseline="0" dirty="0" smtClean="0"/>
              <a:t> schedule a </a:t>
            </a:r>
            <a:r>
              <a:rPr lang="en-ZA" sz="1600" b="1" u="sng" dirty="0" smtClean="0"/>
              <a:t>proper appointment</a:t>
            </a:r>
            <a:r>
              <a:rPr lang="en-ZA" sz="1600" b="1" u="sng" baseline="0" dirty="0" smtClean="0"/>
              <a:t> </a:t>
            </a:r>
            <a:r>
              <a:rPr lang="en-ZA" sz="1600" b="1" u="sng" dirty="0" smtClean="0"/>
              <a:t>with your office, in the next 5 minutes</a:t>
            </a:r>
            <a:r>
              <a:rPr lang="en-ZA" sz="1600" b="1" u="none" dirty="0" smtClean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dirty="0" smtClean="0"/>
              <a:t>An</a:t>
            </a:r>
            <a:r>
              <a:rPr lang="en-ZA" sz="1600" baseline="0" dirty="0" smtClean="0"/>
              <a:t> example of this could be… FREE X-Rays OR another $10 off on the Special, or something that will WOW your patient.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ZA" sz="1600" b="1" u="sng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b="1" u="sng" dirty="0" smtClean="0"/>
              <a:t>NOW.. WHY DO WE DO THIS?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400" dirty="0" smtClean="0"/>
              <a:t>We do it is because we want that </a:t>
            </a:r>
            <a:r>
              <a:rPr lang="en-ZA" sz="1400" u="sng" dirty="0" smtClean="0"/>
              <a:t>Second Commitment</a:t>
            </a:r>
            <a:endParaRPr lang="en-ZA" sz="14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400" dirty="0" smtClean="0"/>
              <a:t>We want a proper booked appointment</a:t>
            </a:r>
            <a:r>
              <a:rPr lang="en-ZA" sz="1400" baseline="0" dirty="0" smtClean="0"/>
              <a:t> with your office.</a:t>
            </a:r>
            <a:endParaRPr lang="en-ZA" sz="14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400" b="1" dirty="0" smtClean="0"/>
              <a:t>Even thou a number of people </a:t>
            </a:r>
            <a:r>
              <a:rPr lang="en-ZA" sz="1400" b="1" u="sng" dirty="0" smtClean="0"/>
              <a:t>Will Take Advantage of Your Special Offer</a:t>
            </a:r>
            <a:endParaRPr lang="en-ZA" sz="14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400" b="1" u="sng" dirty="0" smtClean="0"/>
              <a:t>Life gets in the way, </a:t>
            </a:r>
            <a:r>
              <a:rPr lang="en-ZA" sz="1400" dirty="0" smtClean="0"/>
              <a:t>people will forget about it.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400" dirty="0" smtClean="0"/>
              <a:t>BUT by offering another BONUS, for people to schedule an appointment.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400" dirty="0" smtClean="0"/>
              <a:t>You will get a much higher percentage of people actually showing up</a:t>
            </a:r>
            <a:r>
              <a:rPr lang="en-ZA" sz="1400" baseline="0" dirty="0" smtClean="0"/>
              <a:t> to your office,</a:t>
            </a:r>
            <a:endParaRPr lang="en-ZA" sz="14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400" dirty="0" smtClean="0"/>
              <a:t>because now they have committed to a proper doctors</a:t>
            </a:r>
            <a:r>
              <a:rPr lang="en-ZA" sz="1400" baseline="0" dirty="0" smtClean="0"/>
              <a:t> appointment.</a:t>
            </a:r>
            <a:r>
              <a:rPr lang="en-ZA" sz="1400" dirty="0" smtClean="0"/>
              <a:t> </a:t>
            </a:r>
            <a:r>
              <a:rPr lang="en-ZA" sz="1400" i="1" dirty="0" smtClean="0"/>
              <a:t>(Next Slide)</a:t>
            </a:r>
          </a:p>
          <a:p>
            <a:endParaRPr lang="en-ZA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51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70956774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-1" y="4400550"/>
            <a:ext cx="6856413" cy="3600450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dirty="0" smtClean="0"/>
              <a:t>Next.. </a:t>
            </a:r>
            <a:r>
              <a:rPr lang="en-ZA" sz="1600" baseline="0" dirty="0" smtClean="0"/>
              <a:t>we email them over several days.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baseline="0" dirty="0" smtClean="0"/>
              <a:t>And these are </a:t>
            </a:r>
            <a:r>
              <a:rPr lang="en-ZA" sz="1600" u="sng" baseline="0" dirty="0" smtClean="0"/>
              <a:t>automatic emails</a:t>
            </a:r>
            <a:r>
              <a:rPr lang="en-ZA" sz="1600" u="none" baseline="0" dirty="0" smtClean="0"/>
              <a:t> </a:t>
            </a:r>
            <a:r>
              <a:rPr lang="en-ZA" sz="1600" baseline="0" dirty="0" smtClean="0"/>
              <a:t>that go out.</a:t>
            </a:r>
            <a:endParaRPr lang="en-ZA" sz="16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baseline="0" dirty="0" smtClean="0"/>
              <a:t>Where we send </a:t>
            </a:r>
            <a:r>
              <a:rPr lang="en-ZA" sz="1600" dirty="0" smtClean="0"/>
              <a:t>reminders, </a:t>
            </a:r>
            <a:r>
              <a:rPr lang="en-ZA" sz="1600" baseline="0" dirty="0" smtClean="0"/>
              <a:t>and reasons why they need to come in.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b="1" u="sng" baseline="0" dirty="0" smtClean="0"/>
              <a:t>And again , just like the</a:t>
            </a:r>
            <a:r>
              <a:rPr lang="en-ZA" sz="1600" b="1" u="sng" dirty="0" smtClean="0"/>
              <a:t> Thank You page </a:t>
            </a:r>
            <a:endParaRPr lang="en-ZA" sz="1600" b="1" i="1" u="sng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dirty="0" smtClean="0"/>
              <a:t>W</a:t>
            </a:r>
            <a:r>
              <a:rPr lang="en-ZA" sz="1600" baseline="0" dirty="0" smtClean="0"/>
              <a:t>e are increasing the percentage of people, that will take action, and actually show up… </a:t>
            </a:r>
            <a:r>
              <a:rPr lang="en-ZA" sz="1600" i="1" baseline="0" dirty="0" smtClean="0"/>
              <a:t>(Next Slide)</a:t>
            </a:r>
            <a:endParaRPr lang="en-ZA" sz="1600" dirty="0" smtClean="0"/>
          </a:p>
          <a:p>
            <a:endParaRPr lang="en-ZA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52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47522255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-1" y="4400550"/>
            <a:ext cx="6856413" cy="3600450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b="1" u="sng" dirty="0" smtClean="0"/>
              <a:t>Next</a:t>
            </a:r>
            <a:r>
              <a:rPr lang="en-ZA" sz="1600" b="1" dirty="0" smtClean="0"/>
              <a:t> - </a:t>
            </a:r>
            <a:r>
              <a:rPr lang="en-ZA" sz="1600" baseline="0" dirty="0" smtClean="0"/>
              <a:t>We also run “</a:t>
            </a:r>
            <a:r>
              <a:rPr lang="en-ZA" sz="1600" u="sng" baseline="0" dirty="0" smtClean="0"/>
              <a:t>Retargeting Ads</a:t>
            </a:r>
            <a:r>
              <a:rPr lang="en-ZA" sz="1600" baseline="0" dirty="0" smtClean="0"/>
              <a:t>”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baseline="0" dirty="0" smtClean="0"/>
              <a:t>Now what this is</a:t>
            </a:r>
            <a:r>
              <a:rPr lang="en-ZA" sz="1600" dirty="0" smtClean="0"/>
              <a:t>… I</a:t>
            </a:r>
            <a:r>
              <a:rPr lang="en-ZA" sz="1600" baseline="0" dirty="0" smtClean="0"/>
              <a:t>s another Facebook Ad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b="1" baseline="0" dirty="0" smtClean="0"/>
              <a:t>But It’s ONLY shown to people</a:t>
            </a:r>
            <a:r>
              <a:rPr lang="en-ZA" sz="1600" b="1" dirty="0" smtClean="0"/>
              <a:t>, </a:t>
            </a:r>
            <a:r>
              <a:rPr lang="en-ZA" sz="1600" b="1" u="sng" baseline="0" dirty="0" smtClean="0"/>
              <a:t>that actually visited the Special Offer Page </a:t>
            </a:r>
            <a:endParaRPr lang="en-ZA" sz="1600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baseline="0" dirty="0" smtClean="0"/>
              <a:t>And again, its to remind them about the special offer and convert them to taking action.</a:t>
            </a:r>
            <a:endParaRPr lang="en-ZA" sz="1600" b="1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b="1" baseline="0" dirty="0" smtClean="0"/>
              <a:t>And ALL </a:t>
            </a:r>
            <a:r>
              <a:rPr lang="en-ZA" sz="1600" b="1" dirty="0" smtClean="0"/>
              <a:t>T</a:t>
            </a:r>
            <a:r>
              <a:rPr lang="en-ZA" sz="1600" b="1" baseline="0" dirty="0" smtClean="0"/>
              <a:t>hese </a:t>
            </a:r>
            <a:r>
              <a:rPr lang="en-ZA" sz="1600" b="1" dirty="0" smtClean="0"/>
              <a:t>T</a:t>
            </a:r>
            <a:r>
              <a:rPr lang="en-ZA" sz="1600" b="1" baseline="0" dirty="0" smtClean="0"/>
              <a:t>hings, </a:t>
            </a:r>
            <a:r>
              <a:rPr lang="en-ZA" sz="1600" b="1" dirty="0" smtClean="0"/>
              <a:t>They w</a:t>
            </a:r>
            <a:r>
              <a:rPr lang="en-ZA" sz="1600" b="1" baseline="0" dirty="0" smtClean="0"/>
              <a:t>ork </a:t>
            </a:r>
            <a:r>
              <a:rPr lang="en-ZA" sz="1600" b="1" dirty="0" smtClean="0"/>
              <a:t>I</a:t>
            </a:r>
            <a:r>
              <a:rPr lang="en-ZA" sz="1600" b="1" baseline="0" dirty="0" smtClean="0"/>
              <a:t>n </a:t>
            </a:r>
            <a:r>
              <a:rPr lang="en-ZA" sz="1600" b="1" dirty="0" smtClean="0"/>
              <a:t>C</a:t>
            </a:r>
            <a:r>
              <a:rPr lang="en-ZA" sz="1600" b="1" baseline="0" dirty="0" smtClean="0"/>
              <a:t>onjunction, </a:t>
            </a:r>
            <a:r>
              <a:rPr lang="en-ZA" sz="1600" b="1" dirty="0" smtClean="0"/>
              <a:t>T</a:t>
            </a:r>
            <a:r>
              <a:rPr lang="en-ZA" sz="1600" b="1" baseline="0" dirty="0" smtClean="0"/>
              <a:t>o </a:t>
            </a:r>
            <a:r>
              <a:rPr lang="en-ZA" sz="1600" b="1" dirty="0" smtClean="0"/>
              <a:t>Bring New Patients into your practice</a:t>
            </a:r>
            <a:r>
              <a:rPr lang="en-ZA" sz="1600" b="1" baseline="0" dirty="0" smtClean="0"/>
              <a:t>. </a:t>
            </a:r>
            <a:r>
              <a:rPr lang="en-ZA" sz="1600" b="0" i="1" baseline="0" dirty="0" smtClean="0"/>
              <a:t>(Next Slide)</a:t>
            </a:r>
          </a:p>
          <a:p>
            <a:endParaRPr lang="en-ZA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53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99987289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-1" y="4400550"/>
            <a:ext cx="6856413" cy="3600450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b="1" dirty="0" smtClean="0"/>
              <a:t>This Is How It’s Done!</a:t>
            </a:r>
            <a:endParaRPr lang="en-ZA" sz="1600" dirty="0" smtClean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600" dirty="0" smtClean="0"/>
              <a:t>And is the </a:t>
            </a:r>
            <a:r>
              <a:rPr lang="en-ZA" sz="1600" b="1" u="sng" dirty="0" smtClean="0"/>
              <a:t>EXACT MODEL</a:t>
            </a:r>
            <a:r>
              <a:rPr lang="en-ZA" sz="1600" b="1" u="none" dirty="0" smtClean="0"/>
              <a:t>,</a:t>
            </a:r>
            <a:r>
              <a:rPr lang="en-ZA" sz="1600" b="1" dirty="0" smtClean="0"/>
              <a:t> </a:t>
            </a:r>
            <a:r>
              <a:rPr lang="en-ZA" sz="1600" dirty="0" smtClean="0"/>
              <a:t>used by other successful dental practices,</a:t>
            </a:r>
            <a:r>
              <a:rPr lang="en-ZA" sz="1600" baseline="0" dirty="0" smtClean="0"/>
              <a:t> </a:t>
            </a:r>
            <a:r>
              <a:rPr lang="en-ZA" sz="1600" dirty="0" smtClean="0"/>
              <a:t>to bring in a “</a:t>
            </a:r>
            <a:r>
              <a:rPr lang="en-ZA" sz="1600" b="1" u="sng" dirty="0" smtClean="0"/>
              <a:t>Predictable Stream Of Patients</a:t>
            </a:r>
            <a:r>
              <a:rPr lang="en-ZA" sz="1600" b="1" dirty="0" smtClean="0"/>
              <a:t>”… </a:t>
            </a:r>
            <a:r>
              <a:rPr lang="en-ZA" sz="1600" i="1" baseline="0" dirty="0" smtClean="0"/>
              <a:t>(</a:t>
            </a:r>
            <a:r>
              <a:rPr lang="en-ZA" sz="1600" i="1" dirty="0" smtClean="0"/>
              <a:t>Next Slide)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ZA" sz="1600" b="0" i="1" baseline="0" dirty="0" smtClean="0"/>
          </a:p>
          <a:p>
            <a:endParaRPr lang="en-ZA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54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05072302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-1" y="4400550"/>
            <a:ext cx="6856413" cy="360045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ZA" sz="1600" dirty="0" smtClean="0"/>
              <a:t>And this</a:t>
            </a:r>
            <a:r>
              <a:rPr lang="en-ZA" sz="1600" baseline="0" dirty="0" smtClean="0"/>
              <a:t> </a:t>
            </a:r>
            <a:r>
              <a:rPr lang="en-ZA" sz="1600" dirty="0" smtClean="0"/>
              <a:t>is also known as </a:t>
            </a:r>
            <a:r>
              <a:rPr lang="en-ZA" sz="1600" b="1" dirty="0" smtClean="0"/>
              <a:t>The Crazy Discount Funnel</a:t>
            </a:r>
            <a:r>
              <a:rPr lang="en-ZA" sz="1600" b="1" baseline="0" dirty="0" smtClean="0"/>
              <a:t>. </a:t>
            </a:r>
            <a:r>
              <a:rPr lang="en-ZA" sz="1600" i="1" baseline="0" dirty="0" smtClean="0"/>
              <a:t>(</a:t>
            </a:r>
            <a:r>
              <a:rPr lang="en-ZA" sz="1600" i="1" dirty="0" smtClean="0"/>
              <a:t>Next Slide)</a:t>
            </a:r>
          </a:p>
          <a:p>
            <a:endParaRPr lang="en-ZA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55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47944324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0" y="4400549"/>
            <a:ext cx="6858000" cy="4582085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b="1" i="0" u="sng" dirty="0" smtClean="0"/>
              <a:t>So Here is an Example of a Facebook Advert for Dentists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i="0" dirty="0" smtClean="0"/>
              <a:t>This is what it will look like… and lets take a look at the actual offer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b="1" i="0" u="sng" dirty="0" smtClean="0"/>
              <a:t>And the Offer Reads: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i="0" dirty="0" smtClean="0"/>
              <a:t>Hey Phoenix... </a:t>
            </a:r>
            <a:r>
              <a:rPr lang="en-US" sz="1600" i="0" dirty="0" err="1" smtClean="0"/>
              <a:t>Ime</a:t>
            </a:r>
            <a:r>
              <a:rPr lang="en-US" sz="1600" i="0" dirty="0" smtClean="0"/>
              <a:t> </a:t>
            </a:r>
            <a:r>
              <a:rPr lang="en-US" sz="1600" i="0" dirty="0" err="1" smtClean="0"/>
              <a:t>Dr</a:t>
            </a:r>
            <a:r>
              <a:rPr lang="en-US" sz="1600" i="0" dirty="0" smtClean="0"/>
              <a:t> Smith and </a:t>
            </a:r>
            <a:r>
              <a:rPr lang="en-US" sz="1600" i="0" dirty="0" err="1" smtClean="0"/>
              <a:t>i</a:t>
            </a:r>
            <a:r>
              <a:rPr lang="en-US" sz="1600" i="0" dirty="0" smtClean="0"/>
              <a:t> doing something CRAZY to promote our Dental Office!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i="0" dirty="0" smtClean="0"/>
              <a:t>We are giving away 50 vouchers for a Teeth Whitening + X-Rays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i="0" dirty="0" smtClean="0"/>
              <a:t>For ONLY $69 (SAVE 87%)... $556 Value.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i="0" dirty="0" smtClean="0"/>
              <a:t>We only have 18 spots left out of 50 available.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i="0" dirty="0" smtClean="0"/>
              <a:t>Get one NOW by clicking this link...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600" i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b="1" i="0" u="sng" dirty="0" smtClean="0"/>
              <a:t>And then there is a VIDEO.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i="0" dirty="0" smtClean="0"/>
              <a:t>And beneath</a:t>
            </a:r>
            <a:r>
              <a:rPr lang="en-US" sz="1600" i="0" baseline="0" dirty="0" smtClean="0"/>
              <a:t> t</a:t>
            </a:r>
            <a:r>
              <a:rPr lang="en-US" sz="1600" i="0" dirty="0" smtClean="0"/>
              <a:t>he video it reads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i="0" dirty="0" smtClean="0"/>
              <a:t>Hey Phoenix...Get Your Teeth Whitening + X-Rays for ONLY $69… (SAVE 87%)... $556 Value. … </a:t>
            </a:r>
            <a:r>
              <a:rPr lang="en-US" sz="1600" i="1" dirty="0" smtClean="0"/>
              <a:t>and the copy is repeated.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i="0" dirty="0" smtClean="0"/>
              <a:t>And on the bottom Right...There is a button they can click on… that says </a:t>
            </a:r>
            <a:r>
              <a:rPr lang="en-US" sz="1600" b="1" i="0" u="sng" dirty="0" smtClean="0"/>
              <a:t>Sign Up</a:t>
            </a:r>
            <a:r>
              <a:rPr lang="en-US" sz="1600" i="0" dirty="0" smtClean="0"/>
              <a:t>. </a:t>
            </a:r>
            <a:r>
              <a:rPr lang="en-ZA" sz="1600" i="1" dirty="0" smtClean="0"/>
              <a:t>(Next Slide)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600" i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ZA" sz="160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56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3663086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0" y="4400549"/>
            <a:ext cx="6858000" cy="4582085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SO here is the “FORMULA” we use to write a FB Advert.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b="0" i="0" u="sng" dirty="0" smtClean="0">
                <a:latin typeface="Helvetica" panose="020B0604020202020204" pitchFamily="34" charset="0"/>
                <a:cs typeface="Helvetica" panose="020B0604020202020204" pitchFamily="34" charset="0"/>
              </a:rPr>
              <a:t>We</a:t>
            </a:r>
            <a:r>
              <a:rPr lang="en-ZA" sz="1600" b="0" i="0" u="sng" baseline="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are following a Proven Formula</a:t>
            </a:r>
            <a:r>
              <a:rPr lang="en-ZA" sz="1600" b="0" i="0" u="none" baseline="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, and cover the following elements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b="0" i="0" baseline="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First we do a call-out to our customer.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b="0" i="0" baseline="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We then tell them who we are.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b="0" i="0" baseline="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We then tell them WHY we are doing it,…. we are being ATTRACTIVE.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b="0" i="0" baseline="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We then explain the awesome thing we have to offer.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b="0" i="0" baseline="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We include a link and tell them where they can get it.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b="0" i="0" baseline="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And we also include Scarcity.. Letting them know they need to take </a:t>
            </a:r>
            <a:r>
              <a:rPr lang="en-ZA" sz="16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A</a:t>
            </a:r>
            <a:r>
              <a:rPr lang="en-ZA" sz="1600" b="0" i="0" baseline="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ction NOW… Because we only have a </a:t>
            </a:r>
            <a:r>
              <a:rPr lang="en-ZA" sz="1600" b="0" i="0" u="sng" baseline="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few spots</a:t>
            </a:r>
            <a:r>
              <a:rPr lang="en-ZA" sz="1600" b="0" i="0" baseline="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left.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b="1" i="0" u="none" baseline="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And when you combine all these elements You </a:t>
            </a:r>
            <a:r>
              <a:rPr lang="en-ZA" sz="16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C</a:t>
            </a:r>
            <a:r>
              <a:rPr lang="en-ZA" sz="1600" b="1" i="0" u="none" baseline="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reate </a:t>
            </a:r>
            <a:r>
              <a:rPr lang="en-ZA" sz="16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A W</a:t>
            </a:r>
            <a:r>
              <a:rPr lang="en-ZA" sz="1600" b="1" i="0" u="none" baseline="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inning AD.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b="0" i="0" u="sng" baseline="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SO a person sees this AD</a:t>
            </a:r>
            <a:r>
              <a:rPr lang="en-ZA" sz="1600" b="0" i="0" u="sng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ZA" sz="1600" b="0" i="0" u="sng" baseline="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in their FB feed</a:t>
            </a:r>
            <a:r>
              <a:rPr lang="en-ZA" sz="1600" b="0" i="0" u="sng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ZA" sz="1600" b="0" i="0" u="sng" baseline="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&amp;</a:t>
            </a:r>
            <a:r>
              <a:rPr lang="en-ZA" sz="1600" b="0" i="0" u="sng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they c</a:t>
            </a:r>
            <a:r>
              <a:rPr lang="en-ZA" sz="1600" b="0" i="0" u="sng" baseline="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licks on it</a:t>
            </a:r>
            <a:r>
              <a:rPr lang="en-ZA" sz="1600" b="0" i="0" u="none" baseline="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ZA" sz="1600" b="0" i="1" dirty="0" smtClean="0"/>
              <a:t>(Next Slide)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ZA" sz="160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57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3663086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86871" y="4400550"/>
            <a:ext cx="6382869" cy="4546226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b="0" u="none" dirty="0" smtClean="0"/>
              <a:t>And it takes them to:</a:t>
            </a:r>
            <a:r>
              <a:rPr lang="en-ZA" sz="1800" b="0" u="none" baseline="0" dirty="0" smtClean="0"/>
              <a:t> </a:t>
            </a:r>
            <a:r>
              <a:rPr lang="en-ZA" sz="1800" b="1" u="sng" dirty="0" smtClean="0"/>
              <a:t>The “Special Offer Page’ or Landing Page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dirty="0" smtClean="0"/>
              <a:t>This is what the website page looks like.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dirty="0" smtClean="0"/>
              <a:t>And we will be using pictures from your dental practice here.  We will custom make this page specifically for your practice.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="1" dirty="0" smtClean="0"/>
              <a:t>And Here Is Another EXAMPLE...</a:t>
            </a:r>
            <a:r>
              <a:rPr lang="en-ZA" sz="1800" b="1" baseline="0" dirty="0" smtClean="0"/>
              <a:t> Of </a:t>
            </a:r>
            <a:r>
              <a:rPr lang="en-ZA" sz="1800" b="1" dirty="0" smtClean="0"/>
              <a:t>Another</a:t>
            </a:r>
            <a:r>
              <a:rPr lang="en-ZA" sz="1800" b="1" baseline="0" dirty="0" smtClean="0"/>
              <a:t> </a:t>
            </a:r>
            <a:r>
              <a:rPr lang="en-ZA" sz="1800" b="1" dirty="0" smtClean="0"/>
              <a:t>OFFER</a:t>
            </a:r>
            <a:endParaRPr lang="en-ZA" sz="18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="0" u="sng" dirty="0" smtClean="0"/>
              <a:t>A Teeth Whitening Offer </a:t>
            </a:r>
            <a:r>
              <a:rPr lang="en-ZA" sz="1800" b="0" u="none" dirty="0" smtClean="0"/>
              <a:t>… </a:t>
            </a:r>
            <a:r>
              <a:rPr lang="en-ZA" sz="1800" b="0" u="sng" dirty="0" smtClean="0"/>
              <a:t>And The Offer Reads</a:t>
            </a:r>
            <a:r>
              <a:rPr lang="en-ZA" sz="1800" b="0" u="none" dirty="0" smtClean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="0" u="none" dirty="0" smtClean="0"/>
              <a:t>Claim</a:t>
            </a:r>
            <a:r>
              <a:rPr lang="en-ZA" sz="1800" b="0" u="none" baseline="0" dirty="0" smtClean="0"/>
              <a:t> Your In-Office Teeth Whitening.. Was $399.. Now ONLY $32… SAVE 91%</a:t>
            </a:r>
            <a:endParaRPr lang="en-ZA" sz="1800" b="0" u="none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="1" u="sng" dirty="0" smtClean="0"/>
              <a:t>Can</a:t>
            </a:r>
            <a:r>
              <a:rPr lang="en-ZA" sz="1800" b="1" u="sng" baseline="0" dirty="0" smtClean="0"/>
              <a:t> You See How </a:t>
            </a:r>
            <a:r>
              <a:rPr lang="en-ZA" sz="1800" b="1" u="sng" dirty="0" smtClean="0"/>
              <a:t>Exciting These Offers Are?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="0" i="0" dirty="0" smtClean="0"/>
              <a:t>It is something..</a:t>
            </a:r>
            <a:r>
              <a:rPr lang="en-ZA" sz="1800" b="0" i="0" baseline="0" dirty="0" smtClean="0"/>
              <a:t> </a:t>
            </a:r>
            <a:r>
              <a:rPr lang="en-ZA" sz="1800" b="0" i="0" dirty="0" smtClean="0"/>
              <a:t>that would stop someone in their tracks</a:t>
            </a:r>
            <a:r>
              <a:rPr lang="en-ZA" sz="1800" b="0" i="0" baseline="0" dirty="0" smtClean="0"/>
              <a:t> </a:t>
            </a:r>
            <a:r>
              <a:rPr lang="en-ZA" sz="1800" i="0" dirty="0" smtClean="0"/>
              <a:t>a</a:t>
            </a:r>
            <a:r>
              <a:rPr lang="en-ZA" sz="1800" b="0" i="0" dirty="0" smtClean="0"/>
              <a:t>nd say.. WOW, I want this!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="0" dirty="0" smtClean="0"/>
              <a:t>And this, </a:t>
            </a:r>
            <a:r>
              <a:rPr lang="en-ZA" sz="1800" u="sng" dirty="0" smtClean="0"/>
              <a:t>IS THE TYPE OF OFFER THAT WORKS</a:t>
            </a:r>
            <a:r>
              <a:rPr lang="en-ZA" sz="1800" b="0" u="none" dirty="0" smtClean="0"/>
              <a:t>,</a:t>
            </a:r>
            <a:r>
              <a:rPr lang="en-ZA" sz="1800" b="0" u="none" baseline="0" dirty="0" smtClean="0"/>
              <a:t> It makes you stand out from your competitors, and will get a lot of attention.</a:t>
            </a:r>
            <a:endParaRPr lang="en-ZA" sz="1800" b="0" u="none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="0" i="0" u="none" dirty="0" smtClean="0"/>
              <a:t>So they</a:t>
            </a:r>
            <a:r>
              <a:rPr lang="en-ZA" sz="1800" b="0" i="0" u="none" baseline="0" dirty="0" smtClean="0"/>
              <a:t> click on the green button that says..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="0" i="0" u="none" baseline="0" dirty="0" smtClean="0"/>
              <a:t>YES, Claim My Discount Coupon </a:t>
            </a:r>
            <a:r>
              <a:rPr lang="en-ZA" sz="1800" i="1" dirty="0" smtClean="0"/>
              <a:t>(Next </a:t>
            </a:r>
            <a:r>
              <a:rPr lang="en-ZA" sz="1800" i="1" dirty="0"/>
              <a:t>Slide)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58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9229125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04800" y="4400550"/>
            <a:ext cx="6257365" cy="3600450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dirty="0" smtClean="0"/>
              <a:t>And a Box will pop-up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i="0" dirty="0" smtClean="0"/>
              <a:t>Asking them</a:t>
            </a:r>
            <a:r>
              <a:rPr lang="en-ZA" sz="1800" i="0" baseline="0" dirty="0" smtClean="0"/>
              <a:t> for their name, email and telephone number.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i="0" baseline="0" dirty="0" smtClean="0"/>
              <a:t>They fill out their details and press the green button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i="0" baseline="0" dirty="0" smtClean="0"/>
              <a:t>And they are immediately forward to.. </a:t>
            </a:r>
            <a:r>
              <a:rPr lang="en-ZA" sz="1800" i="1" dirty="0" smtClean="0"/>
              <a:t>(Next </a:t>
            </a:r>
            <a:r>
              <a:rPr lang="en-ZA" sz="1800" i="1" dirty="0"/>
              <a:t>Slide)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59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7187241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33082" y="4454338"/>
            <a:ext cx="6623331" cy="4313144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b="1" u="sng" dirty="0" smtClean="0"/>
              <a:t>The Thank You </a:t>
            </a:r>
            <a:r>
              <a:rPr lang="en-ZA" sz="1600" b="1" u="sng" dirty="0"/>
              <a:t>P</a:t>
            </a:r>
            <a:r>
              <a:rPr lang="en-ZA" sz="1600" b="1" u="sng" dirty="0" smtClean="0"/>
              <a:t>age</a:t>
            </a:r>
            <a:r>
              <a:rPr lang="en-ZA" sz="1600" dirty="0" smtClean="0"/>
              <a:t>…</a:t>
            </a:r>
            <a:r>
              <a:rPr lang="en-ZA" sz="1600" baseline="0" dirty="0" smtClean="0"/>
              <a:t> and this is what the page looks like.</a:t>
            </a:r>
            <a:endParaRPr lang="en-ZA" sz="16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dirty="0"/>
              <a:t>And </a:t>
            </a:r>
            <a:r>
              <a:rPr lang="en-ZA" sz="1600" dirty="0" smtClean="0"/>
              <a:t>again, we </a:t>
            </a:r>
            <a:r>
              <a:rPr lang="en-ZA" sz="1600" dirty="0"/>
              <a:t>will be using pictures from your dental </a:t>
            </a:r>
            <a:r>
              <a:rPr lang="en-ZA" sz="1600" dirty="0" smtClean="0"/>
              <a:t>practice and custom make this page for you.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dirty="0" smtClean="0"/>
              <a:t>And this is the page where we Surprise</a:t>
            </a:r>
            <a:r>
              <a:rPr lang="en-ZA" sz="1600" baseline="0" dirty="0" smtClean="0"/>
              <a:t> Them. And give them an Extra BONUS if they take action now.</a:t>
            </a:r>
            <a:endParaRPr lang="en-ZA" sz="16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u="sng" dirty="0" smtClean="0"/>
              <a:t>And The OFFER Reads</a:t>
            </a:r>
            <a:r>
              <a:rPr lang="en-ZA" sz="1600" u="sng" dirty="0"/>
              <a:t>:</a:t>
            </a:r>
            <a:endParaRPr lang="en-ZA" sz="1600" u="sng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b="1" i="1" dirty="0" smtClean="0"/>
              <a:t>BUT WAIT - Schedule </a:t>
            </a:r>
            <a:r>
              <a:rPr lang="en-ZA" sz="1600" b="1" i="1" dirty="0"/>
              <a:t>Now To </a:t>
            </a:r>
            <a:r>
              <a:rPr lang="en-ZA" sz="1600" b="1" i="1" u="sng" dirty="0" smtClean="0"/>
              <a:t>ACTIVATE</a:t>
            </a:r>
            <a:r>
              <a:rPr lang="en-ZA" sz="1600" b="1" i="1" u="sng" baseline="0" dirty="0" smtClean="0"/>
              <a:t> </a:t>
            </a:r>
            <a:r>
              <a:rPr lang="en-ZA" sz="1600" b="1" i="1" dirty="0" smtClean="0"/>
              <a:t>Your </a:t>
            </a:r>
            <a:r>
              <a:rPr lang="en-ZA" sz="1600" b="1" i="1" dirty="0"/>
              <a:t>Voucher </a:t>
            </a:r>
            <a:endParaRPr lang="en-ZA" sz="1600" b="1" i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b="1" i="1" dirty="0"/>
              <a:t>A</a:t>
            </a:r>
            <a:r>
              <a:rPr lang="en-ZA" sz="1600" b="1" i="1" dirty="0" smtClean="0"/>
              <a:t>nd </a:t>
            </a:r>
            <a:r>
              <a:rPr lang="en-ZA" sz="1600" b="1" i="1" dirty="0"/>
              <a:t>Get An Additional $10 </a:t>
            </a:r>
            <a:r>
              <a:rPr lang="en-ZA" sz="1600" b="1" i="1" dirty="0" smtClean="0"/>
              <a:t>Off… WAS </a:t>
            </a:r>
            <a:r>
              <a:rPr lang="en-ZA" sz="1600" b="1" i="1" dirty="0"/>
              <a:t>$32, NOW </a:t>
            </a:r>
            <a:r>
              <a:rPr lang="en-ZA" sz="1600" b="1" i="1" dirty="0" smtClean="0"/>
              <a:t>Only $22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b="1" i="1" dirty="0" smtClean="0"/>
              <a:t>BUT </a:t>
            </a:r>
            <a:r>
              <a:rPr lang="en-ZA" sz="1600" b="1" i="1" dirty="0"/>
              <a:t>YOU MUST SCHEDULE NOW </a:t>
            </a:r>
            <a:r>
              <a:rPr lang="en-ZA" sz="1600" b="1" i="1" dirty="0" smtClean="0"/>
              <a:t>!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dirty="0" smtClean="0"/>
              <a:t>And beneath, there is a countdown</a:t>
            </a:r>
            <a:r>
              <a:rPr lang="en-ZA" sz="1600" baseline="0" dirty="0" smtClean="0"/>
              <a:t> timer set to 5 minutes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baseline="0" dirty="0" smtClean="0"/>
              <a:t>Which will push them, to pick up the phone and call your office to make that appointment</a:t>
            </a:r>
            <a:endParaRPr lang="en-ZA" sz="16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b="1" dirty="0" smtClean="0"/>
              <a:t>And Again, as a customer.. That’s Exciting.. And this will convert a high</a:t>
            </a:r>
            <a:r>
              <a:rPr lang="en-ZA" sz="1600" b="1" baseline="0" dirty="0" smtClean="0"/>
              <a:t> %</a:t>
            </a:r>
            <a:r>
              <a:rPr lang="en-ZA" sz="1600" b="1" dirty="0" smtClean="0"/>
              <a:t> of people.</a:t>
            </a:r>
            <a:endParaRPr lang="en-ZA" sz="16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ZA" sz="1600" b="1" u="none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b="1" u="sng" dirty="0" smtClean="0"/>
              <a:t>CAN YOU SEE,</a:t>
            </a:r>
            <a:r>
              <a:rPr lang="en-ZA" sz="1600" b="1" u="none" dirty="0" smtClean="0"/>
              <a:t> </a:t>
            </a:r>
            <a:r>
              <a:rPr lang="en-ZA" sz="1600" b="1" u="sng" dirty="0"/>
              <a:t>H</a:t>
            </a:r>
            <a:r>
              <a:rPr lang="en-ZA" sz="1600" b="1" u="sng" dirty="0" smtClean="0"/>
              <a:t>ow </a:t>
            </a:r>
            <a:r>
              <a:rPr lang="en-ZA" sz="1600" b="1" u="sng" dirty="0"/>
              <a:t>T</a:t>
            </a:r>
            <a:r>
              <a:rPr lang="en-ZA" sz="1600" b="1" u="sng" dirty="0" smtClean="0"/>
              <a:t>his Is ALL </a:t>
            </a:r>
            <a:r>
              <a:rPr lang="en-ZA" sz="1600" b="1" u="sng" dirty="0"/>
              <a:t>C</a:t>
            </a:r>
            <a:r>
              <a:rPr lang="en-ZA" sz="1600" b="1" u="sng" dirty="0" smtClean="0"/>
              <a:t>oming Together Now</a:t>
            </a:r>
            <a:r>
              <a:rPr lang="en-ZA" sz="1600" b="1" u="none" dirty="0" smtClean="0"/>
              <a:t>  </a:t>
            </a:r>
            <a:r>
              <a:rPr lang="en-ZA" sz="1600" i="1" dirty="0" smtClean="0"/>
              <a:t>(Next </a:t>
            </a:r>
            <a:r>
              <a:rPr lang="en-ZA" sz="1600" i="1" dirty="0"/>
              <a:t>Slide)</a:t>
            </a:r>
          </a:p>
          <a:p>
            <a:endParaRPr lang="en-ZA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60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49652893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43437" y="4400550"/>
            <a:ext cx="6712976" cy="3600450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dirty="0" smtClean="0"/>
              <a:t>NOW… I</a:t>
            </a:r>
            <a:r>
              <a:rPr lang="en-ZA" sz="1800" baseline="0" dirty="0" smtClean="0"/>
              <a:t> would like to share,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="1" baseline="0" dirty="0" smtClean="0"/>
              <a:t>3 Main Secrets To Making FB ADs Work</a:t>
            </a:r>
            <a:r>
              <a:rPr lang="en-ZA" sz="1800" baseline="0" dirty="0" smtClean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And why this is working so well for others </a:t>
            </a:r>
            <a:r>
              <a:rPr lang="en-ZA" sz="1800" b="1" u="none" baseline="0" dirty="0" smtClean="0"/>
              <a:t> </a:t>
            </a:r>
            <a:r>
              <a:rPr lang="en-ZA" sz="1800" i="1" baseline="0" dirty="0" smtClean="0"/>
              <a:t>(Next Slide)</a:t>
            </a:r>
            <a:endParaRPr lang="en-ZA" sz="1800" i="1" dirty="0" smtClean="0"/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61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08779496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15153" y="4400550"/>
            <a:ext cx="6490447" cy="3600450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dirty="0" smtClean="0"/>
              <a:t>The first secret is…</a:t>
            </a:r>
            <a:r>
              <a:rPr lang="en-ZA" sz="1800" baseline="0" dirty="0" smtClean="0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="1" baseline="0" dirty="0" smtClean="0"/>
              <a:t>Facebook Ads can be EXTREMELY low cost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u="sng" dirty="0"/>
              <a:t>I</a:t>
            </a:r>
            <a:r>
              <a:rPr lang="en-ZA" sz="1800" u="sng" baseline="0" dirty="0" smtClean="0"/>
              <a:t>f you take the time to set up “</a:t>
            </a:r>
            <a:r>
              <a:rPr lang="en-ZA" sz="1800" b="1" u="sng" baseline="0" dirty="0" smtClean="0"/>
              <a:t>Split </a:t>
            </a:r>
            <a:r>
              <a:rPr lang="en-ZA" sz="1800" b="1" u="sng" dirty="0" smtClean="0"/>
              <a:t>T</a:t>
            </a:r>
            <a:r>
              <a:rPr lang="en-ZA" sz="1800" b="1" u="sng" baseline="0" dirty="0" smtClean="0"/>
              <a:t>esting</a:t>
            </a:r>
            <a:r>
              <a:rPr lang="en-ZA" sz="1800" u="sng" baseline="0" dirty="0" smtClean="0"/>
              <a:t>” properly</a:t>
            </a:r>
            <a:r>
              <a:rPr lang="en-ZA" sz="1800" b="1" baseline="0" dirty="0" smtClean="0"/>
              <a:t>. </a:t>
            </a:r>
            <a:r>
              <a:rPr lang="en-ZA" sz="1800" i="1" baseline="0" dirty="0" smtClean="0"/>
              <a:t>(Next Slide)</a:t>
            </a:r>
            <a:endParaRPr lang="en-ZA" sz="1800" i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ZA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62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1307112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33082" y="4454337"/>
            <a:ext cx="6623331" cy="4115921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baseline="0" dirty="0" smtClean="0"/>
              <a:t>And by “split testing” I mean taking an offer and creating 3 variations of that offer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baseline="0" dirty="0" smtClean="0"/>
              <a:t>and running it through Facebook… testing them side by side.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b="1" u="sng" baseline="0" dirty="0" smtClean="0"/>
              <a:t>AND FINDING THE OFFER, that delivers the most amount of leads ,for the cheapest possible price.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baseline="0" dirty="0" smtClean="0"/>
              <a:t>We can also test different audiences within your area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u="none" baseline="0" dirty="0" smtClean="0"/>
              <a:t>And this</a:t>
            </a:r>
            <a:r>
              <a:rPr lang="en-ZA" sz="1600" u="none" dirty="0" smtClean="0"/>
              <a:t> </a:t>
            </a:r>
            <a:r>
              <a:rPr lang="en-ZA" sz="1600" dirty="0" smtClean="0"/>
              <a:t>allows us decrease</a:t>
            </a:r>
            <a:r>
              <a:rPr lang="en-ZA" sz="1600" baseline="0" dirty="0" smtClean="0"/>
              <a:t> our </a:t>
            </a:r>
            <a:r>
              <a:rPr lang="en-ZA" sz="1600" dirty="0" smtClean="0"/>
              <a:t>Ad</a:t>
            </a:r>
            <a:r>
              <a:rPr lang="en-ZA" sz="1600" baseline="0" dirty="0" smtClean="0"/>
              <a:t> </a:t>
            </a:r>
            <a:r>
              <a:rPr lang="en-ZA" sz="1600" dirty="0" smtClean="0"/>
              <a:t>Spend, and increase Sales.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ZA" sz="1600" i="0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i="0" u="sng" baseline="0" dirty="0" smtClean="0"/>
              <a:t>So for this example</a:t>
            </a:r>
            <a:r>
              <a:rPr lang="en-ZA" sz="1600" i="0" u="none" baseline="0" dirty="0" smtClean="0"/>
              <a:t>:</a:t>
            </a:r>
            <a:endParaRPr lang="en-ZA" sz="1600" i="0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i="0" baseline="0" dirty="0" smtClean="0"/>
              <a:t>Advert 1,</a:t>
            </a:r>
            <a:r>
              <a:rPr lang="en-ZA" sz="1600" i="0" dirty="0" smtClean="0"/>
              <a:t> </a:t>
            </a:r>
            <a:r>
              <a:rPr lang="en-ZA" sz="1600" i="0" baseline="0" dirty="0" smtClean="0"/>
              <a:t>brings in leads at $7.63 each.</a:t>
            </a:r>
            <a:endParaRPr lang="en-ZA" sz="16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i="0" baseline="0" dirty="0" smtClean="0"/>
              <a:t>While Advert 3 is generating leads at $5,84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i="0" baseline="0" dirty="0" smtClean="0"/>
              <a:t>And Advert 2 is bringing in leads at ONLY $3,78 per lead.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i="0" baseline="0" dirty="0" smtClean="0"/>
              <a:t>So Advert 2 is our winning ad.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b="1" i="0" baseline="0" dirty="0" smtClean="0"/>
              <a:t>So we stop with Advert 1 &amp; Advert 3</a:t>
            </a:r>
            <a:r>
              <a:rPr lang="en-ZA" sz="1600" i="0" baseline="0" dirty="0" smtClean="0"/>
              <a:t>.. We cancel them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i="0" u="sng" baseline="0" dirty="0" smtClean="0"/>
              <a:t>And we run with Advert 2</a:t>
            </a:r>
            <a:r>
              <a:rPr lang="en-ZA" sz="1600" i="0" baseline="0" dirty="0" smtClean="0"/>
              <a:t>. (Next </a:t>
            </a:r>
            <a:r>
              <a:rPr lang="en-ZA" sz="1600" i="1" baseline="0" dirty="0" smtClean="0"/>
              <a:t>Slide)</a:t>
            </a:r>
            <a:endParaRPr lang="en-ZA" sz="1600" i="1" dirty="0" smtClean="0"/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63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4832965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24118" y="4382621"/>
            <a:ext cx="6633882" cy="3600450"/>
          </a:xfrm>
        </p:spPr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800" dirty="0" smtClean="0"/>
              <a:t>So Here Is Secret</a:t>
            </a:r>
            <a:r>
              <a:rPr lang="en-ZA" sz="1800" baseline="0" dirty="0" smtClean="0"/>
              <a:t> # 2</a:t>
            </a:r>
            <a:endParaRPr lang="en-ZA" sz="1800" b="1" dirty="0" smtClean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800" b="1" dirty="0" smtClean="0"/>
              <a:t>Potential BUYERS </a:t>
            </a:r>
            <a:r>
              <a:rPr lang="en-ZA" sz="1800" dirty="0" smtClean="0"/>
              <a:t>Love to be Educated… </a:t>
            </a:r>
            <a:r>
              <a:rPr lang="en-ZA" sz="1800" b="1" u="sng" dirty="0" smtClean="0"/>
              <a:t>E</a:t>
            </a:r>
            <a:r>
              <a:rPr lang="en-ZA" sz="1800" b="1" u="sng" baseline="0" dirty="0" smtClean="0"/>
              <a:t>specially with </a:t>
            </a:r>
            <a:r>
              <a:rPr lang="en-ZA" sz="1800" b="1" u="sng" dirty="0" smtClean="0"/>
              <a:t>VIDEO</a:t>
            </a:r>
            <a:r>
              <a:rPr lang="en-ZA" sz="1800" b="1" u="sng" baseline="0" dirty="0" smtClean="0"/>
              <a:t> </a:t>
            </a:r>
            <a:r>
              <a:rPr lang="en-ZA" sz="1800" i="1" baseline="0" dirty="0" smtClean="0"/>
              <a:t>(Next Slide)</a:t>
            </a:r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64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01054269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33081" y="4400550"/>
            <a:ext cx="6436659" cy="3600450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dirty="0" smtClean="0"/>
              <a:t>So</a:t>
            </a:r>
            <a:r>
              <a:rPr lang="en-ZA" sz="1600" baseline="0" dirty="0" smtClean="0"/>
              <a:t> h</a:t>
            </a:r>
            <a:r>
              <a:rPr lang="en-ZA" sz="1600" dirty="0" smtClean="0"/>
              <a:t>ere is an example of what a video would look like,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dirty="0" smtClean="0"/>
              <a:t>And these are slides from our video.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b="1" baseline="0" dirty="0" smtClean="0"/>
              <a:t>And Facebook loves this too,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b="1" u="sng" baseline="0" dirty="0" smtClean="0"/>
              <a:t>Facebook loves video,</a:t>
            </a:r>
            <a:r>
              <a:rPr lang="en-ZA" sz="1600" b="1" u="sng" dirty="0" smtClean="0"/>
              <a:t> </a:t>
            </a:r>
            <a:r>
              <a:rPr lang="en-ZA" sz="1600" b="1" u="sng" baseline="0" dirty="0" smtClean="0"/>
              <a:t> And rewards you</a:t>
            </a:r>
            <a:r>
              <a:rPr lang="en-ZA" sz="1600" b="1" u="sng" dirty="0" smtClean="0"/>
              <a:t> </a:t>
            </a:r>
            <a:r>
              <a:rPr lang="en-ZA" sz="1600" b="1" u="sng" baseline="0" dirty="0" smtClean="0"/>
              <a:t>for creating video’s in your FB Ads.</a:t>
            </a:r>
            <a:endParaRPr lang="en-ZA" sz="1600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baseline="0" dirty="0" smtClean="0"/>
              <a:t>So I like to include a video on every Facebook Ad I do..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dirty="0" smtClean="0"/>
              <a:t>But </a:t>
            </a:r>
            <a:r>
              <a:rPr lang="en-ZA" sz="1600" baseline="0" dirty="0" smtClean="0"/>
              <a:t>we can also use images for this, if we don’t have a video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baseline="0" dirty="0" smtClean="0"/>
              <a:t>But video, will help to convert more people </a:t>
            </a:r>
            <a:r>
              <a:rPr lang="en-ZA" sz="1600" u="sng" baseline="0" dirty="0" smtClean="0"/>
              <a:t>into taking you up </a:t>
            </a:r>
            <a:r>
              <a:rPr lang="en-ZA" sz="1600" baseline="0" dirty="0" smtClean="0"/>
              <a:t>on your special offer.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b="1" u="sng" baseline="0" dirty="0" smtClean="0"/>
              <a:t>And it will also help to reduce the cost on Ad spend</a:t>
            </a:r>
            <a:r>
              <a:rPr lang="en-ZA" sz="1600" baseline="0" dirty="0" smtClean="0"/>
              <a:t>. </a:t>
            </a:r>
            <a:r>
              <a:rPr lang="en-ZA" sz="1600" i="1" baseline="0" dirty="0" smtClean="0"/>
              <a:t>(Next Slide)</a:t>
            </a:r>
            <a:endParaRPr lang="en-ZA" sz="1600" i="1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ZA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65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4541561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30305" y="4526056"/>
            <a:ext cx="6856413" cy="3600450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u="sng" dirty="0" smtClean="0"/>
              <a:t>So that brings me to Secret # 3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b="1" u="sng" dirty="0" smtClean="0"/>
              <a:t>And</a:t>
            </a:r>
            <a:r>
              <a:rPr lang="en-US" sz="1800" b="1" u="sng" baseline="0" dirty="0" smtClean="0"/>
              <a:t> that is</a:t>
            </a:r>
            <a:r>
              <a:rPr lang="en-ZA" sz="1800" b="1" u="none" baseline="0" dirty="0" smtClean="0"/>
              <a:t> - </a:t>
            </a:r>
            <a:r>
              <a:rPr lang="en-ZA" sz="1800" b="1" u="none" dirty="0" smtClean="0"/>
              <a:t>The</a:t>
            </a:r>
            <a:r>
              <a:rPr lang="en-ZA" sz="1800" b="1" u="none" baseline="0" dirty="0" smtClean="0"/>
              <a:t> Money Is In The Follow-Up!</a:t>
            </a:r>
            <a:endParaRPr lang="en-ZA" sz="1800" u="none" dirty="0" smtClean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800" u="none" dirty="0" smtClean="0"/>
              <a:t>Setting up those Email Reminders plus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800" u="none" dirty="0" smtClean="0"/>
              <a:t>Re-Targeting Facebook Ads</a:t>
            </a:r>
            <a:r>
              <a:rPr lang="en-ZA" sz="1800" u="none" baseline="0" dirty="0" smtClean="0"/>
              <a:t>, </a:t>
            </a:r>
            <a:r>
              <a:rPr lang="en-ZA" sz="1800" u="none" dirty="0" smtClean="0"/>
              <a:t>that go out automatically</a:t>
            </a:r>
            <a:endParaRPr lang="en-ZA" sz="1800" b="1" u="sng" dirty="0" smtClean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800" b="1" dirty="0" smtClean="0"/>
              <a:t>AND EVEN MORE IMPORTANT IS, </a:t>
            </a:r>
            <a:r>
              <a:rPr lang="en-ZA" sz="1800" u="none" dirty="0" smtClean="0"/>
              <a:t>Having Your Office, Follow-Up with Leads… </a:t>
            </a:r>
            <a:r>
              <a:rPr lang="en-ZA" sz="1800" i="1" u="none" dirty="0" smtClean="0"/>
              <a:t>(Next Slide)</a:t>
            </a:r>
            <a:endParaRPr lang="en-ZA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66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43561477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0" y="4400550"/>
            <a:ext cx="6857999" cy="4743450"/>
          </a:xfrm>
        </p:spPr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600" u="none" dirty="0" smtClean="0"/>
              <a:t>Every lead that comes in is money.. Its Your Money.. And in order for you to be successful.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600" u="none" dirty="0" smtClean="0"/>
              <a:t>You need to follow</a:t>
            </a:r>
            <a:r>
              <a:rPr lang="en-ZA" sz="1600" u="none" baseline="0" dirty="0" smtClean="0"/>
              <a:t> up with each patient.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600" u="none" baseline="0" dirty="0" smtClean="0"/>
              <a:t>Now this will happen automatically with the Emails and Facebook Re-Targeting Ads that we set</a:t>
            </a:r>
            <a:r>
              <a:rPr lang="en-ZA" sz="1600" u="none" dirty="0" smtClean="0"/>
              <a:t> up</a:t>
            </a:r>
            <a:r>
              <a:rPr lang="en-ZA" sz="1600" u="none" baseline="0" dirty="0" smtClean="0"/>
              <a:t>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600" u="none" baseline="0" dirty="0" smtClean="0"/>
              <a:t>But it’s </a:t>
            </a:r>
            <a:r>
              <a:rPr lang="en-ZA" sz="1600" b="1" u="sng" baseline="0" dirty="0" smtClean="0"/>
              <a:t>Extremely Important</a:t>
            </a:r>
            <a:r>
              <a:rPr lang="en-ZA" sz="1600" b="1" u="none" baseline="0" dirty="0" smtClean="0"/>
              <a:t> </a:t>
            </a:r>
            <a:r>
              <a:rPr lang="en-ZA" sz="1600" u="none" baseline="0" dirty="0" smtClean="0"/>
              <a:t>to have someone like your secretary </a:t>
            </a:r>
            <a:r>
              <a:rPr lang="en-ZA" sz="1600" u="sng" baseline="0" dirty="0" smtClean="0"/>
              <a:t>manually follow-up</a:t>
            </a:r>
            <a:r>
              <a:rPr lang="en-ZA" sz="1600" u="none" baseline="0" dirty="0" smtClean="0"/>
              <a:t>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600" u="none" baseline="0" dirty="0" smtClean="0"/>
              <a:t>To pick up the phone within 5 minutes of receiving a lead, and scheduling an appointment.</a:t>
            </a:r>
            <a:endParaRPr lang="en-ZA" sz="1600" u="sng" baseline="0" dirty="0" smtClean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ZA" sz="1600" u="sng" baseline="0" dirty="0" smtClean="0">
              <a:solidFill>
                <a:schemeClr val="accent1"/>
              </a:solidFill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600" u="sng" baseline="0" dirty="0" smtClean="0">
                <a:solidFill>
                  <a:schemeClr val="tx1"/>
                </a:solidFill>
              </a:rPr>
              <a:t>Up to this point.. Everything has been done online</a:t>
            </a:r>
            <a:r>
              <a:rPr lang="en-ZA" sz="1600" u="none" baseline="0" dirty="0" smtClean="0">
                <a:solidFill>
                  <a:schemeClr val="tx1"/>
                </a:solidFill>
              </a:rPr>
              <a:t>… BUT nothing is going to </a:t>
            </a:r>
            <a:r>
              <a:rPr lang="en-ZA" sz="1600" b="1" u="sng" baseline="0" dirty="0" smtClean="0">
                <a:solidFill>
                  <a:schemeClr val="tx1"/>
                </a:solidFill>
              </a:rPr>
              <a:t>work better</a:t>
            </a:r>
            <a:r>
              <a:rPr lang="en-ZA" sz="1600" b="1" u="none" baseline="0" dirty="0" smtClean="0">
                <a:solidFill>
                  <a:schemeClr val="tx1"/>
                </a:solidFill>
              </a:rPr>
              <a:t> </a:t>
            </a:r>
            <a:r>
              <a:rPr lang="en-ZA" sz="1600" b="0" u="none" baseline="0" dirty="0" smtClean="0">
                <a:solidFill>
                  <a:schemeClr val="tx1"/>
                </a:solidFill>
              </a:rPr>
              <a:t>than having that human connection.</a:t>
            </a:r>
            <a:endParaRPr lang="en-ZA" sz="1600" b="1" u="none" baseline="0" dirty="0" smtClean="0">
              <a:solidFill>
                <a:schemeClr val="tx1"/>
              </a:solidFill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600" b="1" u="none" baseline="0" dirty="0" smtClean="0">
                <a:solidFill>
                  <a:schemeClr val="tx1"/>
                </a:solidFill>
              </a:rPr>
              <a:t>As a client.. </a:t>
            </a:r>
            <a:r>
              <a:rPr lang="en-ZA" sz="1600" b="0" u="sng" baseline="0" dirty="0" smtClean="0">
                <a:solidFill>
                  <a:schemeClr val="tx1"/>
                </a:solidFill>
              </a:rPr>
              <a:t>Your patients are going to be hugely impressed with you</a:t>
            </a:r>
            <a:r>
              <a:rPr lang="en-ZA" sz="1600" b="0" u="none" baseline="0" dirty="0" smtClean="0">
                <a:solidFill>
                  <a:schemeClr val="tx1"/>
                </a:solidFill>
              </a:rPr>
              <a:t>.. If they fill out a form online for a fantastic Special Offer,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600" b="1" u="none" baseline="0" dirty="0" smtClean="0">
                <a:solidFill>
                  <a:schemeClr val="tx1"/>
                </a:solidFill>
              </a:rPr>
              <a:t>and then within minutes, </a:t>
            </a:r>
            <a:r>
              <a:rPr lang="en-ZA" sz="1600" b="0" u="sng" baseline="0" dirty="0" smtClean="0">
                <a:solidFill>
                  <a:schemeClr val="tx1"/>
                </a:solidFill>
              </a:rPr>
              <a:t>receive a phone call from your secretary,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600" b="0" u="none" baseline="0" dirty="0" smtClean="0">
                <a:solidFill>
                  <a:schemeClr val="tx1"/>
                </a:solidFill>
              </a:rPr>
              <a:t>thanking them for signing up, and scheduling them for an appointment.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600" u="none" baseline="0" dirty="0" smtClean="0">
                <a:solidFill>
                  <a:schemeClr val="tx1"/>
                </a:solidFill>
              </a:rPr>
              <a:t>You will convert far more people into your practice this way.. Than with the other methods combined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600" u="none" baseline="0" dirty="0" smtClean="0">
                <a:solidFill>
                  <a:schemeClr val="tx1"/>
                </a:solidFill>
              </a:rPr>
              <a:t>And it will make your campaigns a HUGE SUCCESS.  </a:t>
            </a:r>
            <a:r>
              <a:rPr lang="en-ZA" sz="1600" i="1" u="none" baseline="0" dirty="0" smtClean="0">
                <a:solidFill>
                  <a:schemeClr val="tx1"/>
                </a:solidFill>
              </a:rPr>
              <a:t>(Next Slide)</a:t>
            </a:r>
            <a:endParaRPr lang="en-ZA" sz="1600" i="1" dirty="0" smtClean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ZA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67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99339764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-1" y="4400550"/>
            <a:ext cx="6856413" cy="3600450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400" dirty="0" smtClean="0"/>
              <a:t>So to recap.. The whole strategy here is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400" dirty="0" smtClean="0"/>
              <a:t>You run</a:t>
            </a:r>
            <a:r>
              <a:rPr lang="en-ZA" sz="1400" baseline="0" dirty="0" smtClean="0"/>
              <a:t> a Facebook Ad offering an Irresistible</a:t>
            </a:r>
            <a:r>
              <a:rPr lang="en-ZA" sz="1400" dirty="0" smtClean="0"/>
              <a:t> Special Offer…</a:t>
            </a:r>
            <a:r>
              <a:rPr lang="en-ZA" sz="1400" baseline="0" dirty="0" smtClean="0"/>
              <a:t> they click on the Ad and are taken to a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400" baseline="0" dirty="0" smtClean="0"/>
              <a:t>Special Offer Page or Landing Page, where they fill out their</a:t>
            </a:r>
            <a:r>
              <a:rPr lang="en-ZA" sz="1400" dirty="0" smtClean="0"/>
              <a:t> information.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400" dirty="0" smtClean="0"/>
              <a:t>They are then taken to a Thank You Page</a:t>
            </a:r>
            <a:r>
              <a:rPr lang="en-ZA" sz="1400" baseline="0" dirty="0" smtClean="0"/>
              <a:t> where you offer an additional bonus if they book an appointment with you now in the next 5 minutes.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400" baseline="0" dirty="0" smtClean="0"/>
              <a:t>And then you remind them with emails and retargeting FB Ads, that go out automatically</a:t>
            </a:r>
            <a:r>
              <a:rPr lang="en-ZA" sz="1400" dirty="0"/>
              <a:t>.</a:t>
            </a:r>
            <a:r>
              <a:rPr lang="en-ZA" sz="1400" baseline="0" dirty="0" smtClean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400" b="1" dirty="0" smtClean="0"/>
              <a:t>PLUS</a:t>
            </a:r>
            <a:r>
              <a:rPr lang="en-ZA" sz="1400" baseline="0" dirty="0" smtClean="0"/>
              <a:t> you get your secretary to manually follow up with leads.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ZA" sz="1600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baseline="0" dirty="0" smtClean="0"/>
              <a:t>And this system here.. Is a  complete system that will generate leads on autopilot... AND IT WORKS, IT JUST PLAIN WORKS!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400" b="1" baseline="0" dirty="0" smtClean="0"/>
              <a:t>Its working for others and it will work for you, </a:t>
            </a:r>
            <a:r>
              <a:rPr lang="en-ZA" sz="1400" b="1" u="sng" baseline="0" dirty="0" smtClean="0"/>
              <a:t>if you implement this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400" b="1" u="none" baseline="0" dirty="0" smtClean="0"/>
              <a:t>It will </a:t>
            </a:r>
            <a:r>
              <a:rPr lang="en-ZA" sz="1400" b="1" u="sng" baseline="0" dirty="0" smtClean="0"/>
              <a:t>BRING IN</a:t>
            </a:r>
            <a:r>
              <a:rPr lang="en-ZA" sz="1400" b="1" u="none" baseline="0" dirty="0" smtClean="0"/>
              <a:t> </a:t>
            </a:r>
            <a:r>
              <a:rPr lang="en-ZA" sz="1400" b="1" baseline="0" dirty="0" smtClean="0"/>
              <a:t>as many patients as you can handle, and fill your practice to capacity.</a:t>
            </a:r>
            <a:r>
              <a:rPr lang="en-ZA" sz="1400" baseline="0" dirty="0" smtClean="0"/>
              <a:t> </a:t>
            </a:r>
            <a:r>
              <a:rPr lang="en-ZA" sz="1400" i="1" baseline="0" dirty="0" smtClean="0"/>
              <a:t>(Next Slide)</a:t>
            </a:r>
            <a:endParaRPr lang="en-ZA" sz="1400" i="1" dirty="0" smtClean="0"/>
          </a:p>
          <a:p>
            <a:endParaRPr lang="en-ZA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68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14918038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33081" y="4400550"/>
            <a:ext cx="6454589" cy="3600450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="1" dirty="0" smtClean="0"/>
              <a:t>So my question now is.. Would you like help doing this?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dirty="0" smtClean="0"/>
              <a:t>Would you like help taking</a:t>
            </a:r>
            <a:r>
              <a:rPr lang="en-ZA" sz="1800" baseline="0" dirty="0" smtClean="0"/>
              <a:t> this system .. This process of running Facebook Ad’s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dirty="0" smtClean="0"/>
              <a:t>And putting it into action for your Dental practice?</a:t>
            </a:r>
            <a:endParaRPr lang="en-ZA" sz="1800" b="1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="1" baseline="0" dirty="0" smtClean="0"/>
              <a:t>If you like what you see here… AND would like my help</a:t>
            </a:r>
            <a:r>
              <a:rPr lang="en-ZA" sz="1800" b="0" i="1" baseline="0" dirty="0" smtClean="0"/>
              <a:t>… (Next Slide)</a:t>
            </a:r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69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38476183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33081" y="4400550"/>
            <a:ext cx="6454589" cy="3600450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aseline="0" smtClean="0"/>
              <a:t>Here is </a:t>
            </a:r>
            <a:r>
              <a:rPr lang="en-ZA" sz="1800" baseline="0" dirty="0" smtClean="0"/>
              <a:t>my offer to you… </a:t>
            </a:r>
            <a:r>
              <a:rPr lang="en-ZA" sz="1800" i="1" baseline="0" dirty="0" smtClean="0"/>
              <a:t>(Next Slide)</a:t>
            </a:r>
            <a:endParaRPr lang="en-ZA" sz="1800" i="1" dirty="0" smtClean="0"/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70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38476183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33081" y="4400550"/>
            <a:ext cx="6454589" cy="3600450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dirty="0" smtClean="0"/>
              <a:t>I’m looking to work with 7 dental practices over the next 90 days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dirty="0" smtClean="0"/>
              <a:t>to implement a “Patient Delivery System”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dirty="0" smtClean="0"/>
              <a:t>and automate your patient acquisition… </a:t>
            </a:r>
            <a:r>
              <a:rPr lang="en-ZA" i="1" dirty="0" smtClean="0"/>
              <a:t>(Next Slide)</a:t>
            </a:r>
            <a:endParaRPr lang="en-ZA" dirty="0" smtClean="0"/>
          </a:p>
          <a:p>
            <a:endParaRPr lang="en-ZA" dirty="0" smtClean="0"/>
          </a:p>
          <a:p>
            <a:endParaRPr lang="en-ZA" dirty="0" smtClean="0"/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71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30998116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33081" y="4400550"/>
            <a:ext cx="6454589" cy="3600450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dirty="0" smtClean="0"/>
              <a:t>We’re going with 7 because that’s about how many clients I can and focus on at one time, without going certifiable insane.… </a:t>
            </a:r>
            <a:r>
              <a:rPr lang="en-ZA" i="1" dirty="0" smtClean="0"/>
              <a:t>(Next Slide)</a:t>
            </a:r>
            <a:endParaRPr lang="en-ZA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72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30615213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33081" y="4400550"/>
            <a:ext cx="6454589" cy="3600450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="1" dirty="0" smtClean="0"/>
              <a:t>So here’s what your going to get…</a:t>
            </a:r>
            <a:r>
              <a:rPr lang="en-ZA" sz="1800" baseline="0" dirty="0" smtClean="0"/>
              <a:t>… </a:t>
            </a:r>
            <a:r>
              <a:rPr lang="en-ZA" sz="1800" i="1" baseline="0" dirty="0" smtClean="0"/>
              <a:t>(Next Slide)</a:t>
            </a:r>
            <a:endParaRPr lang="en-ZA" sz="1800" i="1" dirty="0" smtClean="0"/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73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17082900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40659" y="4400550"/>
            <a:ext cx="6293223" cy="360045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ZA" sz="1800" b="1" u="sng" dirty="0" smtClean="0">
                <a:latin typeface="Helvetica" panose="020B0604020202020204" pitchFamily="34" charset="0"/>
                <a:cs typeface="Helvetica" panose="020B0604020202020204" pitchFamily="34" charset="0"/>
              </a:rPr>
              <a:t>This Is The Work Involved In Running a Successful Campaign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ZA" sz="1800" b="0" u="sng" baseline="0" dirty="0" smtClean="0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800" b="0" baseline="0" dirty="0" smtClean="0"/>
              <a:t>Number One is- </a:t>
            </a:r>
            <a:r>
              <a:rPr lang="en-ZA" sz="1800" b="0" u="sng" dirty="0" smtClean="0"/>
              <a:t>Creating </a:t>
            </a:r>
            <a:r>
              <a:rPr lang="en-ZA" sz="1800" u="sng" dirty="0" smtClean="0"/>
              <a:t>The Facebook Adverts</a:t>
            </a:r>
            <a:r>
              <a:rPr lang="en-ZA" sz="1800" dirty="0" smtClean="0"/>
              <a:t> </a:t>
            </a:r>
            <a:r>
              <a:rPr lang="en-ZA" sz="1800" i="1" dirty="0" smtClean="0"/>
              <a:t>(Next Slide</a:t>
            </a:r>
            <a:r>
              <a:rPr lang="en-ZA" i="1" dirty="0" smtClean="0"/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ZA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74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24798098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40659" y="4400550"/>
            <a:ext cx="6293223" cy="3600450"/>
          </a:xfrm>
        </p:spPr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800" b="0" baseline="0" dirty="0" smtClean="0"/>
              <a:t>Number Two is </a:t>
            </a:r>
            <a:r>
              <a:rPr lang="en-ZA" sz="1800" baseline="0" dirty="0" smtClean="0"/>
              <a:t>- </a:t>
            </a:r>
            <a:r>
              <a:rPr lang="en-ZA" sz="1800" u="sng" dirty="0" smtClean="0"/>
              <a:t>Creating Your Marketing Video</a:t>
            </a:r>
            <a:r>
              <a:rPr lang="en-ZA" sz="1800" dirty="0" smtClean="0"/>
              <a:t>. </a:t>
            </a:r>
            <a:r>
              <a:rPr lang="en-ZA" sz="1800" i="1" dirty="0" smtClean="0"/>
              <a:t>(Next Slide</a:t>
            </a:r>
            <a:r>
              <a:rPr lang="en-ZA" i="1" dirty="0" smtClean="0"/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ZA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75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73236099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800" b="0" dirty="0" smtClean="0"/>
              <a:t>Number</a:t>
            </a:r>
            <a:r>
              <a:rPr lang="en-ZA" sz="1800" b="0" baseline="0" dirty="0" smtClean="0"/>
              <a:t> Three is</a:t>
            </a:r>
            <a:r>
              <a:rPr lang="en-ZA" sz="1800" b="0" dirty="0" smtClean="0"/>
              <a:t> - </a:t>
            </a:r>
            <a:r>
              <a:rPr lang="en-ZA" sz="1800" b="0" u="sng" dirty="0" smtClean="0"/>
              <a:t>Building out and hosting the Funnel Pages</a:t>
            </a:r>
            <a:r>
              <a:rPr lang="en-ZA" sz="1800" b="0" dirty="0" smtClean="0"/>
              <a:t>. </a:t>
            </a:r>
            <a:r>
              <a:rPr lang="en-ZA" sz="1800" b="0" i="1" dirty="0" smtClean="0"/>
              <a:t>(Next Slide)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ZA" dirty="0" smtClean="0"/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76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53713840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800" b="0" dirty="0" smtClean="0"/>
              <a:t>Number Four is - </a:t>
            </a:r>
            <a:r>
              <a:rPr lang="en-ZA" sz="1800" b="0" u="sng" dirty="0" smtClean="0"/>
              <a:t>Setting </a:t>
            </a:r>
            <a:r>
              <a:rPr lang="en-ZA" sz="1800" u="sng" dirty="0" smtClean="0"/>
              <a:t>up Email Reminders</a:t>
            </a:r>
            <a:r>
              <a:rPr lang="en-ZA" sz="1800" dirty="0" smtClean="0"/>
              <a:t>. </a:t>
            </a:r>
            <a:r>
              <a:rPr lang="en-ZA" sz="1800" i="1" dirty="0" smtClean="0"/>
              <a:t>(Next Slide)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ZA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77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17233261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86871" y="4400550"/>
            <a:ext cx="5885329" cy="3600450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="0" dirty="0" smtClean="0"/>
              <a:t>Number Five is - </a:t>
            </a:r>
            <a:r>
              <a:rPr lang="en-ZA" sz="1800" b="0" u="sng" dirty="0" smtClean="0"/>
              <a:t>Creating </a:t>
            </a:r>
            <a:r>
              <a:rPr lang="en-ZA" sz="1800" u="sng" dirty="0" smtClean="0"/>
              <a:t>the Re-targeting Facebook Ads</a:t>
            </a:r>
            <a:r>
              <a:rPr lang="en-ZA" sz="1800" dirty="0" smtClean="0"/>
              <a:t>. </a:t>
            </a:r>
            <a:r>
              <a:rPr lang="en-ZA" sz="1800" i="1" dirty="0" smtClean="0"/>
              <a:t>(Next Slide)</a:t>
            </a:r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78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10285288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800" b="0" dirty="0" smtClean="0"/>
              <a:t>Numbe</a:t>
            </a:r>
            <a:r>
              <a:rPr lang="en-ZA" sz="1800" b="0" baseline="0" dirty="0" smtClean="0"/>
              <a:t>r Six is</a:t>
            </a:r>
            <a:r>
              <a:rPr lang="en-ZA" sz="1800" b="0" dirty="0" smtClean="0"/>
              <a:t> - </a:t>
            </a:r>
            <a:r>
              <a:rPr lang="en-ZA" sz="1800" b="0" u="sng" dirty="0" smtClean="0"/>
              <a:t>Audience Research &amp; targeting the correct audiences</a:t>
            </a:r>
            <a:r>
              <a:rPr lang="en-ZA" sz="1800" b="0" u="none" dirty="0" smtClean="0"/>
              <a:t>… </a:t>
            </a:r>
            <a:r>
              <a:rPr lang="en-ZA" sz="1800" i="1" u="none" dirty="0" smtClean="0"/>
              <a:t>(Next</a:t>
            </a:r>
            <a:r>
              <a:rPr lang="en-ZA" sz="1800" i="1" dirty="0" smtClean="0"/>
              <a:t> Slide)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ZA" dirty="0" smtClean="0"/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79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98235433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33081" y="4400550"/>
            <a:ext cx="6623331" cy="3600450"/>
          </a:xfrm>
        </p:spPr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800" b="0" dirty="0" smtClean="0"/>
              <a:t>Number</a:t>
            </a:r>
            <a:r>
              <a:rPr lang="en-ZA" sz="1800" b="0" baseline="0" dirty="0" smtClean="0"/>
              <a:t> Seven is</a:t>
            </a:r>
            <a:r>
              <a:rPr lang="en-ZA" sz="1800" b="0" dirty="0" smtClean="0"/>
              <a:t> - </a:t>
            </a:r>
            <a:r>
              <a:rPr lang="en-ZA" sz="1800" b="0" u="sng" dirty="0" smtClean="0"/>
              <a:t>Split Testing </a:t>
            </a:r>
            <a:r>
              <a:rPr lang="en-ZA" sz="1800" u="sng" dirty="0" smtClean="0"/>
              <a:t>different Ad-Variations. </a:t>
            </a:r>
            <a:r>
              <a:rPr lang="en-ZA" sz="1800" i="1" dirty="0" smtClean="0"/>
              <a:t>(Next Slide)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ZA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80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19367623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76517" y="4400550"/>
            <a:ext cx="6293223" cy="3600450"/>
          </a:xfrm>
        </p:spPr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800" b="0" dirty="0" smtClean="0"/>
              <a:t>And Lastly Number Eight</a:t>
            </a:r>
            <a:r>
              <a:rPr lang="en-ZA" sz="1800" b="0" baseline="0" dirty="0" smtClean="0"/>
              <a:t> is </a:t>
            </a:r>
            <a:r>
              <a:rPr lang="en-ZA" sz="1800" b="0" dirty="0" smtClean="0"/>
              <a:t>- </a:t>
            </a:r>
            <a:r>
              <a:rPr lang="en-ZA" sz="1800" b="0" u="sng" dirty="0" smtClean="0"/>
              <a:t>Finding </a:t>
            </a:r>
            <a:r>
              <a:rPr lang="en-ZA" sz="1800" u="sng" dirty="0" smtClean="0"/>
              <a:t>the Winning Offers and running with them</a:t>
            </a:r>
            <a:r>
              <a:rPr lang="en-ZA" sz="1800" dirty="0" smtClean="0"/>
              <a:t>… </a:t>
            </a:r>
            <a:r>
              <a:rPr lang="en-ZA" sz="1800" i="1" dirty="0" smtClean="0"/>
              <a:t>(Next Slide)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ZA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81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80961821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31694" y="4418480"/>
            <a:ext cx="6526306" cy="3600450"/>
          </a:xfrm>
        </p:spPr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ZA" sz="1800" i="1" dirty="0" smtClean="0">
              <a:cs typeface="Helvetica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800" b="1" i="0" dirty="0" smtClean="0">
                <a:cs typeface="Helvetica" panose="020B0604020202020204" pitchFamily="34" charset="0"/>
              </a:rPr>
              <a:t>MY GOAL... Is to bring in patients at the lowest possible price… At Under $5 per lead.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800" i="1" dirty="0" smtClean="0">
                <a:cs typeface="Helvetica" panose="020B0604020202020204" pitchFamily="34" charset="0"/>
              </a:rPr>
              <a:t>AND to get you such a High Return On Investment,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800" i="1" dirty="0" smtClean="0">
                <a:cs typeface="Helvetica" panose="020B0604020202020204" pitchFamily="34" charset="0"/>
              </a:rPr>
              <a:t>That you will see me as an integral part of your team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800" i="1" dirty="0" smtClean="0">
                <a:cs typeface="Helvetica" panose="020B0604020202020204" pitchFamily="34" charset="0"/>
              </a:rPr>
              <a:t>And you will be wanting to take out an insurance policy on my services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800" i="1" dirty="0" smtClean="0">
                <a:cs typeface="Helvetica" panose="020B0604020202020204" pitchFamily="34" charset="0"/>
              </a:rPr>
              <a:t>And it will more than justify my fee… (Next Slide)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ZA" sz="1800" i="1" dirty="0" smtClean="0">
              <a:cs typeface="Helvetica" panose="020B06040202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ZA" sz="1800" dirty="0" smtClean="0"/>
          </a:p>
          <a:p>
            <a:endParaRPr lang="en-ZA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82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864544086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86871" y="4400550"/>
            <a:ext cx="6239435" cy="3600450"/>
          </a:xfrm>
        </p:spPr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800" b="0" dirty="0" smtClean="0"/>
              <a:t>NOW PLEASE NOTE... I am ONLY offering this service to 7 dental practices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800" b="0" dirty="0" smtClean="0"/>
              <a:t>And I will only work with one dentist per area.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800" b="0" dirty="0" smtClean="0"/>
              <a:t>Once those 7 spots are filled... I WILL BE shutting this offer down… So I can focus getting results for dental</a:t>
            </a:r>
            <a:r>
              <a:rPr lang="en-ZA" sz="1800" b="0" baseline="0" dirty="0" smtClean="0"/>
              <a:t> practices that take me up on this offer.</a:t>
            </a:r>
            <a:endParaRPr lang="en-ZA" sz="1800" b="0" dirty="0" smtClean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800" b="0" dirty="0" smtClean="0"/>
              <a:t>And this offer has gone out to other dentists in your area..</a:t>
            </a:r>
            <a:r>
              <a:rPr lang="en-ZA" sz="1800" baseline="0" dirty="0" smtClean="0"/>
              <a:t>. </a:t>
            </a:r>
            <a:r>
              <a:rPr lang="en-ZA" sz="1800" i="1" baseline="0" dirty="0" smtClean="0"/>
              <a:t>(Next Slide)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ZA" sz="1100" i="1" dirty="0" smtClean="0"/>
          </a:p>
          <a:p>
            <a:pPr marL="0" indent="0" algn="l">
              <a:buFont typeface="Arial" panose="020B0604020202020204" pitchFamily="34" charset="0"/>
              <a:buNone/>
            </a:pPr>
            <a:endParaRPr lang="en-ZA" sz="1200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ZA" dirty="0" smtClean="0"/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83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344757480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86871" y="4400550"/>
            <a:ext cx="6239435" cy="3600450"/>
          </a:xfrm>
        </p:spPr>
        <p:txBody>
          <a:bodyPr/>
          <a:lstStyle/>
          <a:p>
            <a:r>
              <a:rPr lang="en-US" sz="1200" b="1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NOW… HERE IS MY RISK FREE GUARANTEE TO YOU</a:t>
            </a:r>
          </a:p>
          <a:p>
            <a:endParaRPr lang="en-Z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am so confident in this system, that if you implement this. </a:t>
            </a:r>
            <a:endParaRPr lang="en-Z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don’t see back at least your </a:t>
            </a:r>
            <a:r>
              <a:rPr lang="en-US" sz="1200" b="1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initial investment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… in month one.</a:t>
            </a:r>
            <a:endParaRPr lang="en-Z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I’ll Refund You The Difference, Out Of My Own Pocket!</a:t>
            </a:r>
            <a:endParaRPr lang="en-Z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Example... If you spend $2,000 on advertising…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we Only bring in $1,500 in sales… I WILL REFUND YOU THE DIFFERENCE of $500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 you are guaranteed at a bare minimum to make your money back. </a:t>
            </a:r>
            <a:endParaRPr lang="en-Z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200" b="1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Take Away All The Risk</a:t>
            </a:r>
            <a:r>
              <a:rPr lang="en-Z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make sure your </a:t>
            </a:r>
            <a:r>
              <a:rPr lang="en-ZA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campaigns</a:t>
            </a:r>
            <a:r>
              <a:rPr lang="en-Z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successful.</a:t>
            </a:r>
          </a:p>
          <a:p>
            <a:pPr marL="0" indent="0" algn="l">
              <a:buFont typeface="Arial" panose="020B0604020202020204" pitchFamily="34" charset="0"/>
              <a:buNone/>
            </a:pPr>
            <a:endParaRPr lang="en-ZA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84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344757480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86871" y="4400550"/>
            <a:ext cx="6239435" cy="3600450"/>
          </a:xfrm>
        </p:spPr>
        <p:txBody>
          <a:bodyPr/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ZA" sz="1800" b="0" dirty="0" smtClean="0"/>
              <a:t>SO, </a:t>
            </a:r>
            <a:r>
              <a:rPr lang="en-ZA" sz="1800" dirty="0" smtClean="0"/>
              <a:t>If that sounds good </a:t>
            </a:r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ZA" sz="1800" dirty="0" smtClean="0"/>
              <a:t>and you like what you see here </a:t>
            </a:r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ZA" sz="1800" dirty="0" smtClean="0"/>
              <a:t>and you want to take advantage of this “</a:t>
            </a:r>
            <a:r>
              <a:rPr lang="en-ZA" sz="1800" i="1" u="sng" dirty="0" smtClean="0"/>
              <a:t>Done-For-You</a:t>
            </a:r>
            <a:r>
              <a:rPr lang="en-ZA" sz="1800" dirty="0" smtClean="0"/>
              <a:t>” service.</a:t>
            </a:r>
            <a:r>
              <a:rPr lang="en-ZA" sz="1800" b="0" u="none" baseline="0" dirty="0" smtClean="0"/>
              <a:t>… </a:t>
            </a:r>
            <a:r>
              <a:rPr lang="en-ZA" sz="1800" i="1" baseline="0" dirty="0" smtClean="0"/>
              <a:t>(Next Slide)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ZA" sz="1100" i="1" dirty="0" smtClean="0"/>
          </a:p>
          <a:p>
            <a:pPr marL="0" indent="0" algn="l">
              <a:buFont typeface="Arial" panose="020B0604020202020204" pitchFamily="34" charset="0"/>
              <a:buNone/>
            </a:pPr>
            <a:endParaRPr lang="en-ZA" sz="1200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ZA" dirty="0" smtClean="0"/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85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044472320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86871" y="4400550"/>
            <a:ext cx="6239435" cy="3600450"/>
          </a:xfrm>
        </p:spPr>
        <p:txBody>
          <a:bodyPr/>
          <a:lstStyle/>
          <a:p>
            <a:pPr marL="285750" lvl="0" indent="-28575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ZA" sz="1800" b="0" dirty="0" smtClean="0"/>
              <a:t>You can book a free strategy call with me, its absolutely free.</a:t>
            </a:r>
          </a:p>
          <a:p>
            <a:pPr marL="285750" lvl="0" indent="-28575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ZA" sz="1800" b="0" dirty="0" smtClean="0"/>
              <a:t>And we can discuss how to implement this into your Dental Practice for you personally.… (Next Slide)</a:t>
            </a:r>
            <a:endParaRPr lang="en-ZA" sz="1100" b="0" i="1" dirty="0" smtClean="0"/>
          </a:p>
          <a:p>
            <a:pPr marL="0" indent="0" algn="l">
              <a:buFont typeface="Arial" panose="020B0604020202020204" pitchFamily="34" charset="0"/>
              <a:buNone/>
            </a:pPr>
            <a:endParaRPr lang="en-ZA" sz="1200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ZA" dirty="0" smtClean="0"/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86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21080571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86871" y="4400550"/>
            <a:ext cx="6239435" cy="3600450"/>
          </a:xfrm>
        </p:spPr>
        <p:txBody>
          <a:bodyPr/>
          <a:lstStyle/>
          <a:p>
            <a:pPr marL="0" indent="0" algn="l">
              <a:buFont typeface="Arial" panose="020B0604020202020204" pitchFamily="34" charset="0"/>
              <a:buNone/>
            </a:pPr>
            <a:endParaRPr lang="en-ZA" sz="1200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ZA" dirty="0" smtClean="0"/>
              <a:t>All you have to do is click the link below this video to book-a-call with me.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ZA" dirty="0" smtClean="0"/>
              <a:t>And you’ll then be sent to a questionnaire to tell me a bit about your dental practice 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ZA" dirty="0" smtClean="0"/>
              <a:t>And if it all checks out…  I will get on a call with you… </a:t>
            </a:r>
            <a:r>
              <a:rPr lang="en-ZA" i="1" dirty="0" smtClean="0"/>
              <a:t>(Next Slide)</a:t>
            </a:r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87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330248463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86871" y="4400550"/>
            <a:ext cx="6239435" cy="3600450"/>
          </a:xfrm>
        </p:spPr>
        <p:txBody>
          <a:bodyPr/>
          <a:lstStyle/>
          <a:p>
            <a:pPr marL="0" indent="0" algn="l">
              <a:buFont typeface="Arial" panose="020B0604020202020204" pitchFamily="34" charset="0"/>
              <a:buNone/>
            </a:pPr>
            <a:endParaRPr lang="en-ZA" sz="1200" dirty="0" smtClean="0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200" dirty="0" smtClean="0"/>
              <a:t>So now, you have 2 options… </a:t>
            </a:r>
            <a:r>
              <a:rPr lang="en-ZA" sz="1200" i="1" dirty="0" smtClean="0"/>
              <a:t>(Next Slide)</a:t>
            </a:r>
            <a:endParaRPr lang="en-ZA" sz="800" i="1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ZA" dirty="0" smtClean="0"/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88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754941520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86871" y="4400550"/>
            <a:ext cx="6239435" cy="3600450"/>
          </a:xfrm>
        </p:spPr>
        <p:txBody>
          <a:bodyPr/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ZA" sz="1200" dirty="0" smtClean="0"/>
              <a:t>Number 1… Go at it alone… and try the “</a:t>
            </a:r>
            <a:r>
              <a:rPr lang="en-ZA" sz="1200" b="1" u="sng" dirty="0" smtClean="0"/>
              <a:t>Do-It-Yourself</a:t>
            </a:r>
            <a:r>
              <a:rPr lang="en-ZA" sz="1200" dirty="0" smtClean="0"/>
              <a:t>” route.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ZA" dirty="0" smtClean="0"/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89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482493146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86871" y="4400550"/>
            <a:ext cx="6239435" cy="3600450"/>
          </a:xfrm>
        </p:spPr>
        <p:txBody>
          <a:bodyPr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ZA" sz="1200" b="1" u="sng" dirty="0" smtClean="0"/>
              <a:t>And Then</a:t>
            </a:r>
            <a:r>
              <a:rPr lang="en-ZA" sz="1200" b="1" u="sng" baseline="0" dirty="0" smtClean="0"/>
              <a:t> Need To </a:t>
            </a:r>
            <a:r>
              <a:rPr lang="en-ZA" sz="1200" b="1" u="sng" dirty="0" smtClean="0"/>
              <a:t>Become An Expert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On the “Facebook Business Manager” and setting it up properly.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Purchasing website software &amp; hosting… and learn how to set up funnels.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Sales Copy… and figuring out what Offers work best.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Creating Marketing Videos.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Purchasing Email Software… and learning how to set it up.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Email Copywriting… and creating “follow-up emails”.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Audience Research… and how to split test.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Look-a-Like Audience… how to set them up.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Adverts... how to create them and how to split-test Ads.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How to run multiple campaigns… To find the winning offers.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Know when to switch-off campaigns… and use the data to deploy new campaigns.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All the while…. making sure you’re not wasting you advertising dollars on mistakes.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And the list of tasks goes on…</a:t>
            </a:r>
          </a:p>
          <a:p>
            <a:pPr marL="0" indent="0" algn="l">
              <a:buFont typeface="Arial" panose="020B0604020202020204" pitchFamily="34" charset="0"/>
              <a:buNone/>
            </a:pPr>
            <a:endParaRPr lang="en-ZA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90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654726641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86871" y="4400550"/>
            <a:ext cx="6239435" cy="3600450"/>
          </a:xfrm>
        </p:spPr>
        <p:txBody>
          <a:bodyPr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ZA" sz="1200" b="1" u="sng" dirty="0" smtClean="0"/>
              <a:t>And Then</a:t>
            </a:r>
            <a:r>
              <a:rPr lang="en-ZA" sz="1200" b="1" u="sng" baseline="0" dirty="0" smtClean="0"/>
              <a:t> Need To </a:t>
            </a:r>
            <a:r>
              <a:rPr lang="en-ZA" sz="1200" b="1" u="sng" dirty="0" smtClean="0"/>
              <a:t>Become An Expert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On the “Facebook Business Manager” and setting it up properly.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Purchasing website software &amp; hosting… and learn how to set up funnels.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Sales Copy… and figuring out what Offers work best.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Creating Marketing Videos.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Purchasing Email Software… and learning how to set it up.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Email Copywriting… and creating “follow-up emails”.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Audience Research… and how to split test.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Look-a-Like Audience… how to set them up.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Adverts... how to create them and how to split-test Ads.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How to run multiple campaigns… To find the winning offers.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Know when to switch-off campaigns… and use the data to deploy new campaigns.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All the while…. making sure you’re not wasting you advertising dollars on mistakes.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And the list of tasks goes on…</a:t>
            </a:r>
          </a:p>
          <a:p>
            <a:pPr marL="0" indent="0" algn="l">
              <a:buFont typeface="Arial" panose="020B0604020202020204" pitchFamily="34" charset="0"/>
              <a:buNone/>
            </a:pPr>
            <a:endParaRPr lang="en-ZA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91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654726641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86871" y="4400550"/>
            <a:ext cx="6239435" cy="3600450"/>
          </a:xfrm>
        </p:spPr>
        <p:txBody>
          <a:bodyPr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ZA" sz="1200" b="1" u="sng" dirty="0" smtClean="0"/>
              <a:t>And Then</a:t>
            </a:r>
            <a:r>
              <a:rPr lang="en-ZA" sz="1200" b="1" u="sng" baseline="0" dirty="0" smtClean="0"/>
              <a:t> Need To </a:t>
            </a:r>
            <a:r>
              <a:rPr lang="en-ZA" sz="1200" b="1" u="sng" dirty="0" smtClean="0"/>
              <a:t>Become An Expert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On the “Facebook Business Manager” and setting it up properly.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Purchasing website software &amp; hosting… and learn how to set up funnels.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Sales Copy… and figuring out what Offers work best.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Creating Marketing Videos.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Purchasing Email Software… and learning how to set it up.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Email Copywriting… and creating “follow-up emails”.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Audience Research… and how to split test.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Look-a-Like Audience… how to set them up.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Adverts... how to create them and how to split-test Ads.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How to run multiple campaigns… To find the winning offers.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Know when to switch-off campaigns… and use the data to deploy new campaigns.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All the while…. making sure you’re not wasting you advertising dollars on mistakes.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And the list of tasks goes on…</a:t>
            </a:r>
          </a:p>
          <a:p>
            <a:pPr marL="0" indent="0" algn="l">
              <a:buFont typeface="Arial" panose="020B0604020202020204" pitchFamily="34" charset="0"/>
              <a:buNone/>
            </a:pPr>
            <a:endParaRPr lang="en-ZA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92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654726641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86871" y="4400550"/>
            <a:ext cx="6239435" cy="3600450"/>
          </a:xfrm>
        </p:spPr>
        <p:txBody>
          <a:bodyPr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ZA" sz="1200" b="1" u="sng" dirty="0" smtClean="0"/>
              <a:t>And Then</a:t>
            </a:r>
            <a:r>
              <a:rPr lang="en-ZA" sz="1200" b="1" u="sng" baseline="0" dirty="0" smtClean="0"/>
              <a:t> Need To </a:t>
            </a:r>
            <a:r>
              <a:rPr lang="en-ZA" sz="1200" b="1" u="sng" dirty="0" smtClean="0"/>
              <a:t>Become An Expert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On the “Facebook Business Manager” and setting it up properly.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Purchasing website software &amp; hosting… and learn how to set up funnels.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Sales Copy… and figuring out what Offers work best.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Creating Marketing Videos.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Purchasing Email Software… and learning how to set it up.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Email Copywriting… and creating “follow-up emails”.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Audience Research… and how to split test.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Look-a-Like Audience… how to set them up.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Adverts... how to create them and how to split-test Ads.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How to run multiple campaigns… To find the winning offers.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Know when to switch-off campaigns… and use the data to deploy new campaigns.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All the while…. making sure you’re not wasting you advertising dollars on mistakes.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And the list of tasks goes on…</a:t>
            </a:r>
          </a:p>
          <a:p>
            <a:pPr marL="0" indent="0" algn="l">
              <a:buFont typeface="Arial" panose="020B0604020202020204" pitchFamily="34" charset="0"/>
              <a:buNone/>
            </a:pPr>
            <a:endParaRPr lang="en-ZA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93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654726641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86871" y="4400550"/>
            <a:ext cx="6239435" cy="3600450"/>
          </a:xfrm>
        </p:spPr>
        <p:txBody>
          <a:bodyPr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ZA" sz="1200" b="1" u="sng" dirty="0" smtClean="0"/>
              <a:t>And Then</a:t>
            </a:r>
            <a:r>
              <a:rPr lang="en-ZA" sz="1200" b="1" u="sng" baseline="0" dirty="0" smtClean="0"/>
              <a:t> Need To </a:t>
            </a:r>
            <a:r>
              <a:rPr lang="en-ZA" sz="1200" b="1" u="sng" dirty="0" smtClean="0"/>
              <a:t>Become An Expert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On the “Facebook Business Manager” and setting it up properly.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Purchasing website software &amp; hosting… and learn how to set up funnels.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Sales Copy… and figuring out what Offers work best.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Creating Marketing Videos.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Purchasing Email Software… and learning how to set it up.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Email Copywriting… and creating “follow-up emails”.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Audience Research… and how to split test.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Look-a-Like Audience… how to set them up.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Adverts... how to create them and how to split-test Ads.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How to run multiple campaigns… To find the winning offers.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Know when to switch-off campaigns… and use the data to deploy new campaigns.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All the while…. making sure you’re not wasting you advertising dollars on mistakes.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And the list of tasks goes on…</a:t>
            </a:r>
          </a:p>
          <a:p>
            <a:pPr marL="0" indent="0" algn="l">
              <a:buFont typeface="Arial" panose="020B0604020202020204" pitchFamily="34" charset="0"/>
              <a:buNone/>
            </a:pPr>
            <a:endParaRPr lang="en-ZA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94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654726641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86871" y="4400550"/>
            <a:ext cx="6239435" cy="3600450"/>
          </a:xfrm>
        </p:spPr>
        <p:txBody>
          <a:bodyPr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ZA" sz="1200" b="1" u="sng" dirty="0" smtClean="0"/>
              <a:t>And Then</a:t>
            </a:r>
            <a:r>
              <a:rPr lang="en-ZA" sz="1200" b="1" u="sng" baseline="0" dirty="0" smtClean="0"/>
              <a:t> Need To </a:t>
            </a:r>
            <a:r>
              <a:rPr lang="en-ZA" sz="1200" b="1" u="sng" dirty="0" smtClean="0"/>
              <a:t>Become An Expert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On the “Facebook Business Manager” and setting it up properly.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Purchasing website software &amp; hosting… and learn how to set up funnels.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Sales Copy… and figuring out what Offers work best.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Creating Marketing Videos.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Purchasing Email Software… and learning how to set it up.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Email Copywriting… and creating “follow-up emails”.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Audience Research… and how to split test.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Look-a-Like Audience… how to set them up.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Adverts... how to create them and how to split-test Ads.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How to run multiple campaigns… To find the winning offers.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Know when to switch-off campaigns… and use the data to deploy new campaigns.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All the while…. making sure you’re not wasting you advertising dollars on mistakes.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And the list of tasks goes on…</a:t>
            </a:r>
          </a:p>
          <a:p>
            <a:pPr marL="0" indent="0" algn="l">
              <a:buFont typeface="Arial" panose="020B0604020202020204" pitchFamily="34" charset="0"/>
              <a:buNone/>
            </a:pPr>
            <a:endParaRPr lang="en-ZA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95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654726641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86871" y="4400550"/>
            <a:ext cx="6239435" cy="3600450"/>
          </a:xfrm>
        </p:spPr>
        <p:txBody>
          <a:bodyPr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ZA" sz="1200" b="1" u="sng" dirty="0" smtClean="0"/>
              <a:t>And Then</a:t>
            </a:r>
            <a:r>
              <a:rPr lang="en-ZA" sz="1200" b="1" u="sng" baseline="0" dirty="0" smtClean="0"/>
              <a:t> Need To </a:t>
            </a:r>
            <a:r>
              <a:rPr lang="en-ZA" sz="1200" b="1" u="sng" dirty="0" smtClean="0"/>
              <a:t>Become An Expert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On the “Facebook Business Manager” and setting it up properly.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Purchasing website software &amp; hosting… and learn how to set up funnels.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Sales Copy… and figuring out what Offers work best.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Creating Marketing Videos.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Purchasing Email Software… and learning how to set it up.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Email Copywriting… and creating “follow-up emails”.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Audience Research… and how to split test.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Look-a-Like Audience… how to set them up.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Adverts... how to create them and how to split-test Ads.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How to run multiple campaigns… To find the winning offers.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Know when to switch-off campaigns… and use the data to deploy new campaigns.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All the while…. making sure you’re not wasting you advertising dollars on mistakes.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And the list of tasks goes on…</a:t>
            </a:r>
          </a:p>
          <a:p>
            <a:pPr marL="0" indent="0" algn="l">
              <a:buFont typeface="Arial" panose="020B0604020202020204" pitchFamily="34" charset="0"/>
              <a:buNone/>
            </a:pPr>
            <a:endParaRPr lang="en-ZA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96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654726641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86871" y="4400550"/>
            <a:ext cx="6239435" cy="3600450"/>
          </a:xfrm>
        </p:spPr>
        <p:txBody>
          <a:bodyPr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ZA" sz="1200" b="1" u="sng" dirty="0" smtClean="0"/>
              <a:t>And Then</a:t>
            </a:r>
            <a:r>
              <a:rPr lang="en-ZA" sz="1200" b="1" u="sng" baseline="0" dirty="0" smtClean="0"/>
              <a:t> Need To </a:t>
            </a:r>
            <a:r>
              <a:rPr lang="en-ZA" sz="1200" b="1" u="sng" dirty="0" smtClean="0"/>
              <a:t>Become An Expert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On the “Facebook Business Manager” and setting it up properly.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Purchasing website software &amp; hosting… and learn how to set up funnels.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Sales Copy… and figuring out what Offers work best.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Creating Marketing Videos.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Purchasing Email Software… and learning how to set it up.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Email Copywriting… and creating “follow-up emails”.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Audience Research… and how to split test.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Look-a-Like Audience… how to set them up.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Adverts... how to create them and how to split-test Ads.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How to run multiple campaigns… To find the winning offers.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Know when to switch-off campaigns… and use the data to deploy new campaigns.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All the while…. making sure you’re not wasting you advertising dollars on mistakes.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And the list of tasks goes on…</a:t>
            </a:r>
          </a:p>
          <a:p>
            <a:pPr marL="0" indent="0" algn="l">
              <a:buFont typeface="Arial" panose="020B0604020202020204" pitchFamily="34" charset="0"/>
              <a:buNone/>
            </a:pPr>
            <a:endParaRPr lang="en-ZA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97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654726641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86871" y="4400550"/>
            <a:ext cx="6239435" cy="3600450"/>
          </a:xfrm>
        </p:spPr>
        <p:txBody>
          <a:bodyPr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ZA" sz="1200" b="1" u="sng" dirty="0" smtClean="0"/>
              <a:t>And Then</a:t>
            </a:r>
            <a:r>
              <a:rPr lang="en-ZA" sz="1200" b="1" u="sng" baseline="0" dirty="0" smtClean="0"/>
              <a:t> Need To </a:t>
            </a:r>
            <a:r>
              <a:rPr lang="en-ZA" sz="1200" b="1" u="sng" dirty="0" smtClean="0"/>
              <a:t>Become An Expert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On the “Facebook Business Manager” and setting it up properly.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Purchasing website software &amp; hosting… and learn how to set up funnels.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Sales Copy… and figuring out what Offers work best.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Creating Marketing Videos.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Purchasing Email Software… and learning how to set it up.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Email Copywriting… and creating “follow-up emails”.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Audience Research… and how to split test.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Look-a-Like Audience… how to set them up.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Adverts... how to create them and how to split-test Ads.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How to run multiple campaigns… To find the winning offers.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Know when to switch-off campaigns… and use the data to deploy new campaigns.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All the while…. making sure you’re not wasting you advertising dollars on mistakes.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And the list of tasks goes on…</a:t>
            </a:r>
          </a:p>
          <a:p>
            <a:pPr marL="0" indent="0" algn="l">
              <a:buFont typeface="Arial" panose="020B0604020202020204" pitchFamily="34" charset="0"/>
              <a:buNone/>
            </a:pPr>
            <a:endParaRPr lang="en-ZA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98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654726641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86871" y="4400550"/>
            <a:ext cx="6239435" cy="3600450"/>
          </a:xfrm>
        </p:spPr>
        <p:txBody>
          <a:bodyPr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ZA" sz="1200" b="1" u="sng" dirty="0" smtClean="0"/>
              <a:t>And Then</a:t>
            </a:r>
            <a:r>
              <a:rPr lang="en-ZA" sz="1200" b="1" u="sng" baseline="0" dirty="0" smtClean="0"/>
              <a:t> Need To </a:t>
            </a:r>
            <a:r>
              <a:rPr lang="en-ZA" sz="1200" b="1" u="sng" dirty="0" smtClean="0"/>
              <a:t>Become An Expert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On the “Facebook Business Manager” and setting it up properly.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Purchasing website software &amp; hosting… and learn how to set up funnels.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Sales Copy… and figuring out what Offers work best.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Creating Marketing Videos.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Purchasing Email Software… and learning how to set it up.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Email Copywriting… and creating “follow-up emails”.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Audience Research… and how to split test.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Look-a-Like Audience… how to set them up.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Adverts... how to create them and how to split-test Ads.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How to run multiple campaigns… To find the winning offers.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Know when to switch-off campaigns… and use the data to deploy new campaigns.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All the while…. making sure you’re not wasting you advertising dollars on mistakes.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And the list of tasks goes on…</a:t>
            </a:r>
          </a:p>
          <a:p>
            <a:pPr marL="0" indent="0" algn="l">
              <a:buFont typeface="Arial" panose="020B0604020202020204" pitchFamily="34" charset="0"/>
              <a:buNone/>
            </a:pPr>
            <a:endParaRPr lang="en-ZA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99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654726641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86871" y="4400550"/>
            <a:ext cx="6239435" cy="3600450"/>
          </a:xfrm>
        </p:spPr>
        <p:txBody>
          <a:bodyPr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ZA" sz="1200" b="1" u="sng" dirty="0" smtClean="0"/>
              <a:t>And Then</a:t>
            </a:r>
            <a:r>
              <a:rPr lang="en-ZA" sz="1200" b="1" u="sng" baseline="0" dirty="0" smtClean="0"/>
              <a:t> Need To </a:t>
            </a:r>
            <a:r>
              <a:rPr lang="en-ZA" sz="1200" b="1" u="sng" dirty="0" smtClean="0"/>
              <a:t>Become An Expert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On the “Facebook Business Manager” and setting it up properly.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Purchasing website software &amp; hosting… and learn how to set up funnels.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Sales Copy… and figuring out what Offers work best.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Creating Marketing Videos.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Purchasing Email Software… and learning how to set it up.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Email Copywriting… and creating “follow-up emails”.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Audience Research… and how to split test.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Look-a-Like Audience… how to set them up.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Adverts... how to create them and how to split-test Ads.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How to run multiple campaigns… To find the winning offers.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Know when to switch-off campaigns… and use the data to deploy new campaigns.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All the while…. making sure you’re not wasting you advertising dollars on mistakes.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And the list of tasks goes on…</a:t>
            </a:r>
          </a:p>
          <a:p>
            <a:pPr marL="0" indent="0" algn="l">
              <a:buFont typeface="Arial" panose="020B0604020202020204" pitchFamily="34" charset="0"/>
              <a:buNone/>
            </a:pPr>
            <a:endParaRPr lang="en-ZA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100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654726641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86871" y="4400550"/>
            <a:ext cx="6239435" cy="3600450"/>
          </a:xfrm>
        </p:spPr>
        <p:txBody>
          <a:bodyPr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ZA" sz="1200" b="1" u="sng" dirty="0" smtClean="0"/>
              <a:t>And Then</a:t>
            </a:r>
            <a:r>
              <a:rPr lang="en-ZA" sz="1200" b="1" u="sng" baseline="0" dirty="0" smtClean="0"/>
              <a:t> Need To </a:t>
            </a:r>
            <a:r>
              <a:rPr lang="en-ZA" sz="1200" b="1" u="sng" dirty="0" smtClean="0"/>
              <a:t>Become An Expert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On the “Facebook Business Manager” and setting it up properly.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Purchasing website software &amp; hosting… and learn how to set up funnels.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Sales Copy… and figuring out what Offers work best.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Creating Marketing Videos.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Purchasing Email Software… and learning how to set it up.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Email Copywriting… and creating “follow-up emails”.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Audience Research… and how to split test.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Look-a-Like Audience… how to set them up.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Adverts... how to create them and how to split-test Ads.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How to run multiple campaigns… To find the winning offers.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Know when to switch-off campaigns… and use the data to deploy new campaigns.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All the while…. making sure you’re not wasting you advertising dollars on mistakes.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And the list of tasks goes on…</a:t>
            </a:r>
          </a:p>
          <a:p>
            <a:pPr marL="0" indent="0" algn="l">
              <a:buFont typeface="Arial" panose="020B0604020202020204" pitchFamily="34" charset="0"/>
              <a:buNone/>
            </a:pPr>
            <a:endParaRPr lang="en-ZA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101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654726641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86871" y="4400550"/>
            <a:ext cx="6239435" cy="3600450"/>
          </a:xfrm>
        </p:spPr>
        <p:txBody>
          <a:bodyPr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ZA" sz="1200" b="1" u="sng" dirty="0" smtClean="0"/>
              <a:t>And Then</a:t>
            </a:r>
            <a:r>
              <a:rPr lang="en-ZA" sz="1200" b="1" u="sng" baseline="0" dirty="0" smtClean="0"/>
              <a:t> Need To </a:t>
            </a:r>
            <a:r>
              <a:rPr lang="en-ZA" sz="1200" b="1" u="sng" dirty="0" smtClean="0"/>
              <a:t>Become An Expert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On the “Facebook Business Manager” and setting it up properly.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Purchasing website software &amp; hosting… and learn how to set up funnels.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Sales Copy… and figuring out what Offers work best.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Creating Marketing Videos.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Purchasing Email Software… and learning how to set it up.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Email Copywriting… and creating “follow-up emails”.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Audience Research… and how to split test.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Look-a-Like Audience… how to set them up.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Adverts... how to create them and how to split-test Ads.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How to run multiple campaigns… To find the winning offers.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Know when to switch-off campaigns… and use the data to deploy new campaigns.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All the while…. making sure you’re not wasting you advertising dollars on mistakes.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And the list of tasks goes on…</a:t>
            </a:r>
          </a:p>
          <a:p>
            <a:pPr marL="0" indent="0" algn="l">
              <a:buFont typeface="Arial" panose="020B0604020202020204" pitchFamily="34" charset="0"/>
              <a:buNone/>
            </a:pPr>
            <a:endParaRPr lang="en-ZA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102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654726641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86871" y="4400550"/>
            <a:ext cx="6239435" cy="3600450"/>
          </a:xfrm>
        </p:spPr>
        <p:txBody>
          <a:bodyPr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ZA" sz="1200" b="1" u="sng" dirty="0" smtClean="0"/>
              <a:t>And Then</a:t>
            </a:r>
            <a:r>
              <a:rPr lang="en-ZA" sz="1200" b="1" u="sng" baseline="0" dirty="0" smtClean="0"/>
              <a:t> Need To </a:t>
            </a:r>
            <a:r>
              <a:rPr lang="en-ZA" sz="1200" b="1" u="sng" dirty="0" smtClean="0"/>
              <a:t>Become An Expert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On the “Facebook Business Manager” and setting it up properly.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Purchasing website software &amp; hosting… and learn how to set up funnels.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Sales Copy… and figuring out what Offers work best.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Creating Marketing Videos.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Purchasing Email Software… and learning how to set it up.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Email Copywriting… and creating “follow-up emails”.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Audience Research… and how to split test.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Look-a-Like Audience… how to set them up.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Adverts... how to create them and how to split-test Ads.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How to run multiple campaigns… To find the winning offers.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Know when to switch-off campaigns… and use the data to deploy new campaigns.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All the while…. making sure you’re not wasting you advertising dollars on mistakes.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1200" dirty="0" smtClean="0"/>
              <a:t>And the list of tasks goes on…</a:t>
            </a:r>
          </a:p>
          <a:p>
            <a:pPr marL="0" indent="0" algn="l">
              <a:buFont typeface="Arial" panose="020B0604020202020204" pitchFamily="34" charset="0"/>
              <a:buNone/>
            </a:pPr>
            <a:endParaRPr lang="en-ZA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103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654726641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86871" y="4400550"/>
            <a:ext cx="6239435" cy="3600450"/>
          </a:xfrm>
        </p:spPr>
        <p:txBody>
          <a:bodyPr/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ZA" sz="1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So Option Number 1 – Is taking time to learn all those skills and go the </a:t>
            </a:r>
            <a:r>
              <a:rPr lang="en-ZA" sz="1200" i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Do-It-Yourself</a:t>
            </a:r>
            <a:r>
              <a:rPr lang="en-ZA" sz="1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 route.</a:t>
            </a:r>
            <a:endParaRPr lang="en-ZA" dirty="0" smtClean="0"/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104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482493146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86871" y="4400550"/>
            <a:ext cx="6239435" cy="3600450"/>
          </a:xfrm>
        </p:spPr>
        <p:txBody>
          <a:bodyPr/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ZA" sz="1200" dirty="0" smtClean="0"/>
              <a:t>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105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677011266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86871" y="4400550"/>
            <a:ext cx="6239435" cy="3600450"/>
          </a:xfrm>
        </p:spPr>
        <p:txBody>
          <a:bodyPr/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ZA" b="1" u="sng" dirty="0" smtClean="0"/>
              <a:t>Option</a:t>
            </a:r>
            <a:r>
              <a:rPr lang="en-ZA" b="1" u="sng" baseline="0" dirty="0" smtClean="0"/>
              <a:t> </a:t>
            </a:r>
            <a:r>
              <a:rPr lang="en-ZA" b="1" u="sng" dirty="0" smtClean="0"/>
              <a:t>Number 2</a:t>
            </a:r>
            <a:r>
              <a:rPr lang="en-ZA" b="1" u="none" dirty="0" smtClean="0"/>
              <a:t> </a:t>
            </a:r>
            <a:r>
              <a:rPr lang="en-ZA" b="1" dirty="0" smtClean="0"/>
              <a:t>- Save Time &amp; Go for the "</a:t>
            </a:r>
            <a:r>
              <a:rPr lang="en-ZA" b="1" i="1" dirty="0" smtClean="0"/>
              <a:t>Done-For-You</a:t>
            </a:r>
            <a:r>
              <a:rPr lang="en-ZA" b="1" dirty="0" smtClean="0"/>
              <a:t>" service.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ZA" dirty="0" smtClean="0"/>
              <a:t>Where we take care of everything for you.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ZA" dirty="0" smtClean="0"/>
              <a:t>And focus on one thing only which is getting you RESULTS.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ZA" dirty="0" smtClean="0"/>
              <a:t>By delivering patients to your practice at under $5 each. 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ZA" dirty="0" smtClean="0"/>
              <a:t>And filling your practice to capacity with new patients… </a:t>
            </a:r>
            <a:r>
              <a:rPr lang="en-ZA" i="1" dirty="0" smtClean="0"/>
              <a:t>(Next Slide)</a:t>
            </a:r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106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871609900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94447" y="4400550"/>
            <a:ext cx="6221506" cy="3600450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="1" u="none" dirty="0" smtClean="0"/>
              <a:t>So </a:t>
            </a:r>
            <a:r>
              <a:rPr lang="en-ZA" sz="1800" b="1" u="none" baseline="0" dirty="0" smtClean="0"/>
              <a:t>H</a:t>
            </a:r>
            <a:r>
              <a:rPr lang="en-ZA" sz="1800" b="1" u="none" dirty="0" smtClean="0"/>
              <a:t>ere’s What To Do Next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800" b="0" dirty="0" smtClean="0">
                <a:cs typeface="Helvetica" panose="020B0604020202020204" pitchFamily="34" charset="0"/>
              </a:rPr>
              <a:t>Click on the blue button… below this video that says,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800" b="0" dirty="0" smtClean="0">
                <a:cs typeface="Helvetica" panose="020B0604020202020204" pitchFamily="34" charset="0"/>
              </a:rPr>
              <a:t>YES</a:t>
            </a:r>
            <a:r>
              <a:rPr lang="en-ZA" sz="1800" b="0" baseline="0" dirty="0" smtClean="0">
                <a:cs typeface="Helvetica" panose="020B0604020202020204" pitchFamily="34" charset="0"/>
              </a:rPr>
              <a:t> – I Want To Book a Call &amp; </a:t>
            </a:r>
            <a:r>
              <a:rPr lang="en-ZA" sz="1800" b="0" dirty="0" smtClean="0">
                <a:cs typeface="Helvetica" panose="020B0604020202020204" pitchFamily="34" charset="0"/>
              </a:rPr>
              <a:t>Apply</a:t>
            </a:r>
            <a:r>
              <a:rPr lang="en-ZA" sz="1800" b="0" baseline="0" dirty="0" smtClean="0">
                <a:cs typeface="Helvetica" panose="020B0604020202020204" pitchFamily="34" charset="0"/>
              </a:rPr>
              <a:t>… </a:t>
            </a:r>
            <a:r>
              <a:rPr lang="en-ZA" sz="1800" b="0" i="1" baseline="0" dirty="0" smtClean="0">
                <a:cs typeface="Helvetica" panose="020B0604020202020204" pitchFamily="34" charset="0"/>
              </a:rPr>
              <a:t>(Next Slide)</a:t>
            </a:r>
            <a:endParaRPr lang="en-ZA" sz="1800" b="0" i="1" dirty="0" smtClean="0">
              <a:cs typeface="Helvetica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107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67122003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94447" y="4400550"/>
            <a:ext cx="6221506" cy="3600450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b="1" u="none" dirty="0" smtClean="0"/>
              <a:t>So </a:t>
            </a:r>
            <a:r>
              <a:rPr lang="en-ZA" sz="1800" b="1" u="none" baseline="0" dirty="0" smtClean="0"/>
              <a:t>H</a:t>
            </a:r>
            <a:r>
              <a:rPr lang="en-ZA" sz="1800" b="1" u="none" dirty="0" smtClean="0"/>
              <a:t>ere’s What To Do Next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800" b="0" dirty="0" smtClean="0">
                <a:cs typeface="Helvetica" panose="020B0604020202020204" pitchFamily="34" charset="0"/>
              </a:rPr>
              <a:t>Click on the blue button… below this video that says,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sz="1800" b="0" dirty="0" smtClean="0">
                <a:cs typeface="Helvetica" panose="020B0604020202020204" pitchFamily="34" charset="0"/>
              </a:rPr>
              <a:t>YES</a:t>
            </a:r>
            <a:r>
              <a:rPr lang="en-ZA" sz="1800" b="0" baseline="0" dirty="0" smtClean="0">
                <a:cs typeface="Helvetica" panose="020B0604020202020204" pitchFamily="34" charset="0"/>
              </a:rPr>
              <a:t> – I Want To Book a Call &amp; </a:t>
            </a:r>
            <a:r>
              <a:rPr lang="en-ZA" sz="1800" b="0" dirty="0" smtClean="0">
                <a:cs typeface="Helvetica" panose="020B0604020202020204" pitchFamily="34" charset="0"/>
              </a:rPr>
              <a:t>Apply</a:t>
            </a:r>
            <a:r>
              <a:rPr lang="en-ZA" sz="1800" b="0" baseline="0" dirty="0" smtClean="0">
                <a:cs typeface="Helvetica" panose="020B0604020202020204" pitchFamily="34" charset="0"/>
              </a:rPr>
              <a:t>… </a:t>
            </a:r>
            <a:r>
              <a:rPr lang="en-ZA" sz="1800" b="0" i="1" baseline="0" dirty="0" smtClean="0">
                <a:cs typeface="Helvetica" panose="020B0604020202020204" pitchFamily="34" charset="0"/>
              </a:rPr>
              <a:t>(Next Slide)</a:t>
            </a:r>
            <a:endParaRPr lang="en-ZA" sz="1800" b="0" i="1" dirty="0" smtClean="0">
              <a:cs typeface="Helvetica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108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67122003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68941" y="4400550"/>
            <a:ext cx="6400800" cy="3600450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dirty="0" smtClean="0"/>
              <a:t>You will be directed to my Calendar Page where you can “Schedule A Call” with me.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dirty="0" smtClean="0"/>
              <a:t>Simply choose a date and time for us to talk… </a:t>
            </a:r>
            <a:r>
              <a:rPr lang="en-ZA" sz="1800" i="1" dirty="0" smtClean="0"/>
              <a:t>To make sure we are a good fit.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dirty="0" smtClean="0"/>
              <a:t>And for you to answer a few of my questions… And also to answer any of your questions.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800" dirty="0" smtClean="0"/>
              <a:t>We will then discuss the “Services You Provide”… and the type of OFFER we both think will best work for your dental practice. </a:t>
            </a:r>
            <a:r>
              <a:rPr lang="en-ZA" sz="1800" baseline="0" dirty="0" smtClean="0"/>
              <a:t>. </a:t>
            </a:r>
            <a:r>
              <a:rPr lang="en-ZA" sz="1800" i="1" baseline="0" dirty="0" smtClean="0"/>
              <a:t>(Next Slide)</a:t>
            </a:r>
            <a:endParaRPr lang="en-ZA" sz="180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109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985605662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25505" y="4400549"/>
            <a:ext cx="6562166" cy="4044203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b="1" dirty="0" smtClean="0"/>
              <a:t>So thank you so much for watching this training</a:t>
            </a:r>
            <a:r>
              <a:rPr lang="en-ZA" sz="1600" b="1" baseline="0" dirty="0" smtClean="0"/>
              <a:t> video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baseline="0" dirty="0" smtClean="0"/>
              <a:t>I hope it helps.. </a:t>
            </a:r>
            <a:r>
              <a:rPr lang="en-ZA" sz="1600" u="sng" baseline="0" dirty="0" smtClean="0"/>
              <a:t>and you got some value out of this video</a:t>
            </a:r>
            <a:r>
              <a:rPr lang="en-ZA" sz="1600" baseline="0" dirty="0" smtClean="0"/>
              <a:t>…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baseline="0" dirty="0" smtClean="0"/>
              <a:t>And you are able to put this strategy into practice for your business.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b="1" u="sng" baseline="0" dirty="0" smtClean="0"/>
              <a:t>And If You Need Help With This and Looking for a “Done For You” service</a:t>
            </a:r>
            <a:endParaRPr lang="en-ZA" sz="1600" b="1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baseline="0" dirty="0" smtClean="0"/>
              <a:t>Once Again, you can CLICK on the button below this video.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baseline="0" dirty="0" smtClean="0"/>
              <a:t>BOOK A CALL with</a:t>
            </a:r>
            <a:r>
              <a:rPr lang="en-ZA" sz="1600" dirty="0" smtClean="0"/>
              <a:t> me,</a:t>
            </a:r>
            <a:r>
              <a:rPr lang="en-ZA" sz="1600" baseline="0" dirty="0" smtClean="0"/>
              <a:t> answer a few question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u="sng" baseline="0" dirty="0" smtClean="0"/>
              <a:t>And I will go over this system with you personally on the phone.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baseline="0" dirty="0" smtClean="0"/>
              <a:t>And discuss how </a:t>
            </a:r>
            <a:r>
              <a:rPr lang="en-ZA" sz="1600" dirty="0" smtClean="0"/>
              <a:t>to</a:t>
            </a:r>
            <a:r>
              <a:rPr lang="en-ZA" sz="1600" baseline="0" dirty="0" smtClean="0"/>
              <a:t> implement </a:t>
            </a:r>
            <a:r>
              <a:rPr lang="en-ZA" sz="1600" dirty="0" smtClean="0"/>
              <a:t>this</a:t>
            </a:r>
            <a:r>
              <a:rPr lang="en-ZA" sz="1600" baseline="0" dirty="0" smtClean="0"/>
              <a:t> into your Dental Practice.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600" b="1" baseline="0" dirty="0" smtClean="0"/>
              <a:t>So Thank You So Much...</a:t>
            </a:r>
            <a:r>
              <a:rPr lang="en-ZA" sz="1600" b="1" dirty="0" smtClean="0"/>
              <a:t> </a:t>
            </a:r>
            <a:r>
              <a:rPr lang="en-ZA" sz="1600" b="1" baseline="0" dirty="0" smtClean="0"/>
              <a:t>And I Hope To Hear From You Soon. </a:t>
            </a:r>
            <a:r>
              <a:rPr lang="en-ZA" sz="1600" b="1" baseline="0" dirty="0"/>
              <a:t> </a:t>
            </a:r>
            <a:r>
              <a:rPr lang="en-ZA" sz="1600" i="1" dirty="0" smtClean="0"/>
              <a:t>(</a:t>
            </a:r>
            <a:r>
              <a:rPr lang="en-ZA" sz="1600" i="1" baseline="0" dirty="0" smtClean="0"/>
              <a:t>The End)</a:t>
            </a:r>
            <a:endParaRPr lang="en-ZA" sz="1600" i="1" dirty="0" smtClean="0"/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9C8F-5E76-4211-A005-64EC8AA3DF4C}" type="slidenum">
              <a:rPr lang="en-ZA" smtClean="0"/>
              <a:t>110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683408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D5245-CDB4-485F-92C3-DF4B943E2DD6}" type="datetimeFigureOut">
              <a:rPr lang="en-ZA" smtClean="0"/>
              <a:t>2022/02/01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AA564-8889-47D9-9E9A-D7C5B20F4B02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27857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D5245-CDB4-485F-92C3-DF4B943E2DD6}" type="datetimeFigureOut">
              <a:rPr lang="en-ZA" smtClean="0"/>
              <a:t>2022/02/01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AA564-8889-47D9-9E9A-D7C5B20F4B02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78651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D5245-CDB4-485F-92C3-DF4B943E2DD6}" type="datetimeFigureOut">
              <a:rPr lang="en-ZA" smtClean="0"/>
              <a:t>2022/02/01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AA564-8889-47D9-9E9A-D7C5B20F4B02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056070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D5245-CDB4-485F-92C3-DF4B943E2DD6}" type="datetimeFigureOut">
              <a:rPr lang="en-ZA" smtClean="0"/>
              <a:t>2022/02/01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AA564-8889-47D9-9E9A-D7C5B20F4B02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426283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D5245-CDB4-485F-92C3-DF4B943E2DD6}" type="datetimeFigureOut">
              <a:rPr lang="en-ZA" smtClean="0"/>
              <a:t>2022/02/01</a:t>
            </a:fld>
            <a:endParaRPr lang="en-Z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AA564-8889-47D9-9E9A-D7C5B20F4B02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53608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D5245-CDB4-485F-92C3-DF4B943E2DD6}" type="datetimeFigureOut">
              <a:rPr lang="en-ZA" smtClean="0"/>
              <a:t>2022/02/01</a:t>
            </a:fld>
            <a:endParaRPr lang="en-Z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AA564-8889-47D9-9E9A-D7C5B20F4B02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532695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D5245-CDB4-485F-92C3-DF4B943E2DD6}" type="datetimeFigureOut">
              <a:rPr lang="en-ZA" smtClean="0"/>
              <a:t>2022/02/01</a:t>
            </a:fld>
            <a:endParaRPr lang="en-Z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AA564-8889-47D9-9E9A-D7C5B20F4B02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812394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D5245-CDB4-485F-92C3-DF4B943E2DD6}" type="datetimeFigureOut">
              <a:rPr lang="en-ZA" smtClean="0"/>
              <a:t>2022/02/01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AA564-8889-47D9-9E9A-D7C5B20F4B02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589224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D5245-CDB4-485F-92C3-DF4B943E2DD6}" type="datetimeFigureOut">
              <a:rPr lang="en-ZA" smtClean="0"/>
              <a:t>2022/02/01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AA564-8889-47D9-9E9A-D7C5B20F4B02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258775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D5245-CDB4-485F-92C3-DF4B943E2DD6}" type="datetimeFigureOut">
              <a:rPr lang="en-ZA" smtClean="0"/>
              <a:t>2022/02/01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AA564-8889-47D9-9E9A-D7C5B20F4B02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691386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D5245-CDB4-485F-92C3-DF4B943E2DD6}" type="datetimeFigureOut">
              <a:rPr lang="en-ZA" smtClean="0"/>
              <a:t>2022/02/01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AA564-8889-47D9-9E9A-D7C5B20F4B02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431969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D5245-CDB4-485F-92C3-DF4B943E2DD6}" type="datetimeFigureOut">
              <a:rPr lang="en-ZA" smtClean="0"/>
              <a:t>2022/02/01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AA564-8889-47D9-9E9A-D7C5B20F4B02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48114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jpg"/><Relationship Id="rId4" Type="http://schemas.openxmlformats.org/officeDocument/2006/relationships/image" Target="../media/image31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5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5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5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5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5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5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5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5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5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5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5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5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5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5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5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5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5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5631" y="1639319"/>
            <a:ext cx="10460736" cy="235170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sz="5400" b="1" dirty="0"/>
              <a:t>Do you run a d</a:t>
            </a:r>
            <a:r>
              <a:rPr lang="en-ZA" sz="5400" b="1" dirty="0" smtClean="0"/>
              <a:t>ental practice that </a:t>
            </a:r>
            <a:r>
              <a:rPr lang="en-ZA" sz="5400" b="1" dirty="0"/>
              <a:t>provides services like:</a:t>
            </a:r>
            <a:endParaRPr lang="en-ZA" sz="5400" b="1" dirty="0">
              <a:solidFill>
                <a:srgbClr val="C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7" name="TextBox 6"/>
          <p:cNvSpPr txBox="1"/>
          <p:nvPr/>
        </p:nvSpPr>
        <p:spPr>
          <a:xfrm>
            <a:off x="2930768" y="61555"/>
            <a:ext cx="63304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44748" y="3642153"/>
            <a:ext cx="10992255" cy="23517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ZA" sz="4000" dirty="0"/>
              <a:t>Teeth Cleaning, Teeth Whitening, Emergency Dental, Cavities, Crowns, Retainers, Dentures, Implants, </a:t>
            </a:r>
            <a:r>
              <a:rPr lang="en-ZA" sz="4000" dirty="0" smtClean="0"/>
              <a:t>Invisalign, Veneers or Cosmetic </a:t>
            </a:r>
            <a:r>
              <a:rPr lang="en-ZA" sz="4000" dirty="0"/>
              <a:t>Dentistry.</a:t>
            </a:r>
            <a:endParaRPr lang="en-ZA" sz="4000" b="1" dirty="0">
              <a:solidFill>
                <a:srgbClr val="C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0221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1947" y="2146513"/>
            <a:ext cx="10188103" cy="427374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ZA" sz="5400" dirty="0"/>
              <a:t>Do you want more patients without having to put </a:t>
            </a:r>
            <a:r>
              <a:rPr lang="en-ZA" sz="5400" dirty="0" smtClean="0"/>
              <a:t>in more </a:t>
            </a:r>
            <a:r>
              <a:rPr lang="en-ZA" sz="5400" dirty="0"/>
              <a:t>time in your </a:t>
            </a:r>
            <a:r>
              <a:rPr lang="en-ZA" sz="5400" dirty="0" smtClean="0"/>
              <a:t>practice </a:t>
            </a:r>
            <a:r>
              <a:rPr lang="en-ZA" sz="5400" dirty="0"/>
              <a:t>to </a:t>
            </a:r>
            <a:r>
              <a:rPr lang="en-ZA" sz="5400" dirty="0" smtClean="0"/>
              <a:t>get new </a:t>
            </a:r>
            <a:r>
              <a:rPr lang="en-ZA" sz="5400" dirty="0"/>
              <a:t>patients?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7" name="TextBox 6"/>
          <p:cNvSpPr txBox="1"/>
          <p:nvPr/>
        </p:nvSpPr>
        <p:spPr>
          <a:xfrm>
            <a:off x="2930768" y="61555"/>
            <a:ext cx="63304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276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2585" y="1778675"/>
            <a:ext cx="10909005" cy="388282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ZA" sz="5400" dirty="0"/>
              <a:t>A</a:t>
            </a:r>
            <a:r>
              <a:rPr lang="en-ZA" sz="5400" dirty="0" smtClean="0"/>
              <a:t>re </a:t>
            </a:r>
            <a:r>
              <a:rPr lang="en-ZA" sz="5400" dirty="0"/>
              <a:t>you tired of waiting on referrals, relying on yelp or groupon or your </a:t>
            </a:r>
            <a:r>
              <a:rPr lang="en-ZA" sz="5400" dirty="0" smtClean="0"/>
              <a:t>website or SEO for </a:t>
            </a:r>
            <a:r>
              <a:rPr lang="en-ZA" sz="5400" dirty="0"/>
              <a:t>new business or having to spend your saturdays at community events?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7" name="TextBox 6"/>
          <p:cNvSpPr txBox="1"/>
          <p:nvPr/>
        </p:nvSpPr>
        <p:spPr>
          <a:xfrm>
            <a:off x="2930768" y="61555"/>
            <a:ext cx="63304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178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656" y="2342879"/>
            <a:ext cx="12034344" cy="235170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ZA" sz="4400" dirty="0"/>
              <a:t>In this video I’m going to show you EXACTLY how </a:t>
            </a:r>
            <a:r>
              <a:rPr lang="en-ZA" sz="4400" dirty="0" smtClean="0"/>
              <a:t>to </a:t>
            </a:r>
            <a:r>
              <a:rPr lang="en-ZA" sz="4400" dirty="0"/>
              <a:t>create an </a:t>
            </a:r>
            <a:r>
              <a:rPr lang="en-ZA" sz="4400" dirty="0" smtClean="0"/>
              <a:t>“automated system” using Facebook Ads to </a:t>
            </a:r>
            <a:r>
              <a:rPr lang="en-ZA" sz="4400" dirty="0"/>
              <a:t>fill up your </a:t>
            </a:r>
            <a:r>
              <a:rPr lang="en-ZA" sz="4400" dirty="0" smtClean="0"/>
              <a:t>practice </a:t>
            </a:r>
            <a:r>
              <a:rPr lang="en-ZA" sz="4400" dirty="0"/>
              <a:t>with people beating down you door to become patients.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7" name="TextBox 6"/>
          <p:cNvSpPr txBox="1"/>
          <p:nvPr/>
        </p:nvSpPr>
        <p:spPr>
          <a:xfrm>
            <a:off x="2930768" y="61555"/>
            <a:ext cx="63304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8053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1496" y="2362334"/>
            <a:ext cx="10909005" cy="235170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ZA" sz="4400" dirty="0"/>
              <a:t>I’ll tell your more about that in a sec but first let me tell you why I’m making this video, who I </a:t>
            </a:r>
            <a:r>
              <a:rPr lang="en-ZA" sz="4400" dirty="0" smtClean="0"/>
              <a:t>am, </a:t>
            </a:r>
            <a:r>
              <a:rPr lang="en-ZA" sz="4400" dirty="0"/>
              <a:t>and how I discovered this system for generating </a:t>
            </a:r>
            <a:r>
              <a:rPr lang="en-ZA" sz="4400" u="sng" dirty="0"/>
              <a:t>patient appointments on </a:t>
            </a:r>
            <a:r>
              <a:rPr lang="en-ZA" sz="4400" u="sng" dirty="0" smtClean="0"/>
              <a:t>demand</a:t>
            </a:r>
            <a:r>
              <a:rPr lang="en-ZA" sz="4400" dirty="0" smtClean="0"/>
              <a:t>!</a:t>
            </a:r>
            <a:endParaRPr lang="en-ZA" sz="4400" dirty="0"/>
          </a:p>
          <a:p>
            <a:pPr marL="0" indent="0" algn="ctr">
              <a:buNone/>
            </a:pPr>
            <a:endParaRPr lang="en-ZA" sz="44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7" name="TextBox 6"/>
          <p:cNvSpPr txBox="1"/>
          <p:nvPr/>
        </p:nvSpPr>
        <p:spPr>
          <a:xfrm>
            <a:off x="2930768" y="61555"/>
            <a:ext cx="63304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195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1496" y="2362334"/>
            <a:ext cx="10909005" cy="235170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sz="4400" dirty="0"/>
              <a:t>You see this actually isn’t some sales pitch disguised as some “free training” like other agencies always try to pull.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7" name="TextBox 6"/>
          <p:cNvSpPr txBox="1"/>
          <p:nvPr/>
        </p:nvSpPr>
        <p:spPr>
          <a:xfrm>
            <a:off x="2930768" y="61555"/>
            <a:ext cx="63304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5194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1496" y="2362334"/>
            <a:ext cx="10909005" cy="235170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ZA" sz="4400" dirty="0"/>
              <a:t>I’m actually going to be super upfront about my intentions. I’m going to share this system with you and once you see it, you can either choose to…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7" name="TextBox 6"/>
          <p:cNvSpPr txBox="1"/>
          <p:nvPr/>
        </p:nvSpPr>
        <p:spPr>
          <a:xfrm>
            <a:off x="2930768" y="61555"/>
            <a:ext cx="63304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463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1496" y="2965449"/>
            <a:ext cx="10909005" cy="235170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sz="4400" dirty="0"/>
              <a:t>A. Take this information… And </a:t>
            </a:r>
            <a:r>
              <a:rPr lang="en-ZA" sz="4400" dirty="0" smtClean="0"/>
              <a:t>do-it-yourself</a:t>
            </a:r>
            <a:endParaRPr lang="en-ZA" sz="44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7" name="TextBox 6"/>
          <p:cNvSpPr txBox="1"/>
          <p:nvPr/>
        </p:nvSpPr>
        <p:spPr>
          <a:xfrm>
            <a:off x="2930768" y="61555"/>
            <a:ext cx="63304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057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1496" y="2965449"/>
            <a:ext cx="10909005" cy="235170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sz="4400" dirty="0"/>
              <a:t>B. </a:t>
            </a:r>
            <a:r>
              <a:rPr lang="en-ZA" sz="4400" dirty="0" smtClean="0"/>
              <a:t>Hire </a:t>
            </a:r>
            <a:r>
              <a:rPr lang="en-ZA" sz="4400" dirty="0"/>
              <a:t>me and my </a:t>
            </a:r>
            <a:r>
              <a:rPr lang="en-ZA" sz="4400" dirty="0" smtClean="0"/>
              <a:t>team to… Do-it-for-you.</a:t>
            </a:r>
            <a:endParaRPr lang="en-ZA" sz="44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7" name="TextBox 6"/>
          <p:cNvSpPr txBox="1"/>
          <p:nvPr/>
        </p:nvSpPr>
        <p:spPr>
          <a:xfrm>
            <a:off x="2930768" y="61555"/>
            <a:ext cx="63304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328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57" y="2381790"/>
            <a:ext cx="11167883" cy="2351702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ZA" sz="4400" dirty="0" smtClean="0"/>
              <a:t>I </a:t>
            </a:r>
            <a:r>
              <a:rPr lang="en-ZA" sz="4400" dirty="0"/>
              <a:t>know what we offer isn’t for everybody, </a:t>
            </a:r>
          </a:p>
          <a:p>
            <a:pPr marL="0" indent="0" algn="ctr">
              <a:buNone/>
            </a:pPr>
            <a:r>
              <a:rPr lang="en-ZA" sz="4400" dirty="0"/>
              <a:t>In fact we’re pretty selective about who we choose to work with, so either option is cool with me.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7" name="TextBox 6"/>
          <p:cNvSpPr txBox="1"/>
          <p:nvPr/>
        </p:nvSpPr>
        <p:spPr>
          <a:xfrm>
            <a:off x="2930768" y="61555"/>
            <a:ext cx="63304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7000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1496" y="2984904"/>
            <a:ext cx="10909005" cy="235170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sz="4400" dirty="0"/>
              <a:t>So who am I ?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7" name="TextBox 6"/>
          <p:cNvSpPr txBox="1"/>
          <p:nvPr/>
        </p:nvSpPr>
        <p:spPr>
          <a:xfrm>
            <a:off x="2930768" y="61555"/>
            <a:ext cx="63304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4113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522" y="1098487"/>
            <a:ext cx="11335108" cy="209218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ZA" sz="3600" b="1" dirty="0"/>
              <a:t>Hi, I'm Ivan du Plessis</a:t>
            </a:r>
          </a:p>
          <a:p>
            <a:pPr marL="0" indent="0" algn="ctr">
              <a:buNone/>
            </a:pPr>
            <a:endParaRPr lang="en-ZA" sz="1400" dirty="0"/>
          </a:p>
          <a:p>
            <a:pPr marL="0" indent="0" algn="ctr">
              <a:buNone/>
            </a:pPr>
            <a:r>
              <a:rPr lang="en-ZA" sz="3600" dirty="0" smtClean="0"/>
              <a:t>I’m a Facebook Ads expert and I specialise in delivering new patients to dental practices.</a:t>
            </a:r>
            <a:endParaRPr lang="en-ZA" sz="3600" dirty="0"/>
          </a:p>
          <a:p>
            <a:pPr marL="0" indent="0">
              <a:buNone/>
            </a:pPr>
            <a:endParaRPr lang="en-ZA" sz="3200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2089" y="3427272"/>
            <a:ext cx="2799842" cy="3255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13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1233" y="1167320"/>
            <a:ext cx="11089532" cy="206226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sz="3200" dirty="0" smtClean="0"/>
              <a:t>I started off working in a family business for over a decade. Where we manufactured and retailed kitchen and bedroom cabinets… I expanded that business from 1 to 10 showrooms and was responsible for all sales and marketing for that company.</a:t>
            </a:r>
            <a:endParaRPr lang="en-ZA" sz="3200" dirty="0"/>
          </a:p>
          <a:p>
            <a:pPr marL="0" indent="0">
              <a:buNone/>
            </a:pPr>
            <a:endParaRPr lang="en-ZA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233" y="3485846"/>
            <a:ext cx="3393737" cy="254530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4689" y="3539246"/>
            <a:ext cx="3737854" cy="249190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262" y="3539246"/>
            <a:ext cx="3764204" cy="2491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288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988" y="1049763"/>
            <a:ext cx="11225719" cy="1636117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ZA" sz="3000" dirty="0" smtClean="0"/>
              <a:t>From there I moved into the digital </a:t>
            </a:r>
            <a:r>
              <a:rPr lang="en-ZA" sz="3000" dirty="0"/>
              <a:t>m</a:t>
            </a:r>
            <a:r>
              <a:rPr lang="en-ZA" sz="3000" dirty="0" smtClean="0"/>
              <a:t>arketing space. And for the past several years I have </a:t>
            </a:r>
            <a:r>
              <a:rPr lang="en-ZA" sz="3000" dirty="0"/>
              <a:t>been helping m</a:t>
            </a:r>
            <a:r>
              <a:rPr lang="en-ZA" sz="3000" dirty="0" smtClean="0"/>
              <a:t>arketing agencies by building out Lead Generation Websites and helping with SEO and have worked </a:t>
            </a:r>
            <a:r>
              <a:rPr lang="en-ZA" sz="3000" dirty="0"/>
              <a:t>with </a:t>
            </a:r>
            <a:r>
              <a:rPr lang="en-ZA" sz="3000" dirty="0" smtClean="0"/>
              <a:t>digital agencies </a:t>
            </a:r>
            <a:r>
              <a:rPr lang="en-ZA" sz="3000" dirty="0"/>
              <a:t>in 5 </a:t>
            </a:r>
            <a:r>
              <a:rPr lang="en-ZA" sz="3000" dirty="0" smtClean="0"/>
              <a:t>different countries.</a:t>
            </a:r>
            <a:endParaRPr lang="en-ZA" sz="3000" dirty="0"/>
          </a:p>
          <a:p>
            <a:pPr marL="0" indent="0">
              <a:buNone/>
            </a:pPr>
            <a:endParaRPr lang="en-ZA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832" y="2685880"/>
            <a:ext cx="10883875" cy="430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931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2518" y="2379979"/>
            <a:ext cx="10466962" cy="235170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sz="4400" dirty="0" smtClean="0"/>
              <a:t>And while working with these agencies. I was asked if there was a faster and more predictable way of brining in customers.</a:t>
            </a:r>
            <a:endParaRPr lang="en-ZA" sz="4400" b="1" dirty="0">
              <a:solidFill>
                <a:srgbClr val="C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7" name="TextBox 6"/>
          <p:cNvSpPr txBox="1"/>
          <p:nvPr/>
        </p:nvSpPr>
        <p:spPr>
          <a:xfrm>
            <a:off x="2930768" y="61555"/>
            <a:ext cx="63304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82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456" y="2377644"/>
            <a:ext cx="11972544" cy="235170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sz="4000" dirty="0" smtClean="0"/>
              <a:t>And for the </a:t>
            </a:r>
            <a:r>
              <a:rPr lang="en-ZA" sz="4000" dirty="0"/>
              <a:t>p</a:t>
            </a:r>
            <a:r>
              <a:rPr lang="en-ZA" sz="4000" dirty="0" smtClean="0"/>
              <a:t>ast 18 </a:t>
            </a:r>
            <a:r>
              <a:rPr lang="en-ZA" sz="4000" dirty="0"/>
              <a:t>months </a:t>
            </a:r>
            <a:r>
              <a:rPr lang="en-ZA" sz="4000" dirty="0" smtClean="0"/>
              <a:t>I have </a:t>
            </a:r>
            <a:r>
              <a:rPr lang="en-ZA" sz="4000" dirty="0"/>
              <a:t>been studying </a:t>
            </a:r>
            <a:r>
              <a:rPr lang="en-ZA" sz="4000" dirty="0" smtClean="0"/>
              <a:t>Facebook Marketing </a:t>
            </a:r>
            <a:r>
              <a:rPr lang="en-ZA" sz="4000" dirty="0"/>
              <a:t>in depth, and </a:t>
            </a:r>
            <a:r>
              <a:rPr lang="en-ZA" sz="4000" b="1" dirty="0">
                <a:solidFill>
                  <a:srgbClr val="FF0000"/>
                </a:solidFill>
              </a:rPr>
              <a:t>specialising</a:t>
            </a:r>
            <a:r>
              <a:rPr lang="en-ZA" sz="4000" dirty="0"/>
              <a:t> in how to </a:t>
            </a:r>
            <a:r>
              <a:rPr lang="en-ZA" sz="4000" dirty="0" smtClean="0"/>
              <a:t>generate patients for Dental Practices.</a:t>
            </a:r>
            <a:endParaRPr lang="en-ZA" sz="4000" dirty="0">
              <a:solidFill>
                <a:srgbClr val="C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7" name="TextBox 6"/>
          <p:cNvSpPr txBox="1"/>
          <p:nvPr/>
        </p:nvSpPr>
        <p:spPr>
          <a:xfrm>
            <a:off x="2930768" y="61555"/>
            <a:ext cx="63304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934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9434" y="2310099"/>
            <a:ext cx="11473132" cy="323466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ZA" sz="4000" dirty="0" smtClean="0"/>
              <a:t>So in </a:t>
            </a:r>
            <a:r>
              <a:rPr lang="en-ZA" sz="4000" dirty="0"/>
              <a:t>this </a:t>
            </a:r>
            <a:r>
              <a:rPr lang="en-ZA" sz="4000" dirty="0" smtClean="0"/>
              <a:t>short training video, </a:t>
            </a:r>
            <a:r>
              <a:rPr lang="en-ZA" sz="4000" dirty="0"/>
              <a:t>I'm going to show you how to implement a </a:t>
            </a:r>
            <a:r>
              <a:rPr lang="en-ZA" sz="4000" dirty="0" smtClean="0"/>
              <a:t>Dentist </a:t>
            </a:r>
            <a:r>
              <a:rPr lang="en-ZA" sz="4000" dirty="0"/>
              <a:t>Facebook Marketing </a:t>
            </a:r>
            <a:r>
              <a:rPr lang="en-ZA" sz="4000" dirty="0" smtClean="0"/>
              <a:t>Campaign, </a:t>
            </a:r>
            <a:r>
              <a:rPr lang="en-ZA" sz="4000" dirty="0"/>
              <a:t>and </a:t>
            </a:r>
            <a:r>
              <a:rPr lang="en-ZA" sz="4000" dirty="0" smtClean="0"/>
              <a:t>show </a:t>
            </a:r>
            <a:r>
              <a:rPr lang="en-ZA" sz="4000" dirty="0"/>
              <a:t>you how </a:t>
            </a:r>
            <a:r>
              <a:rPr lang="en-ZA" sz="4000" dirty="0" smtClean="0"/>
              <a:t>to bring </a:t>
            </a:r>
            <a:r>
              <a:rPr lang="en-ZA" sz="4000" dirty="0"/>
              <a:t>in 3</a:t>
            </a:r>
            <a:r>
              <a:rPr lang="en-ZA" sz="4000" dirty="0" smtClean="0"/>
              <a:t>0 </a:t>
            </a:r>
            <a:r>
              <a:rPr lang="en-ZA" sz="4000" dirty="0"/>
              <a:t>to 50 n</a:t>
            </a:r>
            <a:r>
              <a:rPr lang="en-ZA" sz="4000" dirty="0" smtClean="0"/>
              <a:t>ew patients</a:t>
            </a:r>
            <a:r>
              <a:rPr lang="en-ZA" sz="4000" dirty="0"/>
              <a:t> </a:t>
            </a:r>
            <a:r>
              <a:rPr lang="en-ZA" sz="4000" dirty="0" smtClean="0"/>
              <a:t>at a cost of under $20 a patient.</a:t>
            </a:r>
            <a:endParaRPr lang="en-ZA" sz="4000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6557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2416" y="2341068"/>
            <a:ext cx="10460736" cy="235170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sz="4400" dirty="0"/>
              <a:t>And this is an </a:t>
            </a:r>
            <a:r>
              <a:rPr lang="en-ZA" sz="4400" b="1" dirty="0">
                <a:solidFill>
                  <a:srgbClr val="FF0000"/>
                </a:solidFill>
              </a:rPr>
              <a:t>exact model</a:t>
            </a:r>
            <a:r>
              <a:rPr lang="en-ZA" sz="4400" dirty="0"/>
              <a:t>, currently being implemented by other dental practices with great success. </a:t>
            </a:r>
            <a:endParaRPr lang="en-ZA" sz="4400" b="1" dirty="0">
              <a:solidFill>
                <a:srgbClr val="C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7" name="TextBox 6"/>
          <p:cNvSpPr txBox="1"/>
          <p:nvPr/>
        </p:nvSpPr>
        <p:spPr>
          <a:xfrm>
            <a:off x="2930768" y="61555"/>
            <a:ext cx="63304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7186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4544" y="1006327"/>
            <a:ext cx="11662912" cy="558902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ZA" sz="4000" dirty="0" smtClean="0"/>
              <a:t>$20 in ad spend = </a:t>
            </a:r>
            <a:r>
              <a:rPr lang="en-ZA" sz="4000" dirty="0"/>
              <a:t>1</a:t>
            </a:r>
            <a:r>
              <a:rPr lang="en-ZA" sz="4000" dirty="0" smtClean="0"/>
              <a:t> new patient</a:t>
            </a:r>
            <a:endParaRPr lang="en-ZA" sz="4000" dirty="0"/>
          </a:p>
          <a:p>
            <a:pPr marL="0" indent="0" algn="ctr">
              <a:buNone/>
            </a:pPr>
            <a:endParaRPr lang="en-ZA" sz="3600" dirty="0"/>
          </a:p>
          <a:p>
            <a:pPr marL="0" indent="0" algn="ctr">
              <a:buNone/>
            </a:pPr>
            <a:r>
              <a:rPr lang="en-ZA" sz="3600" b="1" i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Its only </a:t>
            </a:r>
            <a:r>
              <a:rPr lang="en-ZA" sz="3600" b="1" i="1" dirty="0">
                <a:latin typeface="Helvetica" panose="020B0604020202020204" pitchFamily="34" charset="0"/>
                <a:cs typeface="Helvetica" panose="020B0604020202020204" pitchFamily="34" charset="0"/>
              </a:rPr>
              <a:t>g</a:t>
            </a:r>
            <a:r>
              <a:rPr lang="en-ZA" sz="3600" b="1" i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oing cost you $1,000 </a:t>
            </a:r>
            <a:r>
              <a:rPr lang="en-ZA" sz="3600" b="1" i="1" dirty="0">
                <a:latin typeface="Helvetica" panose="020B0604020202020204" pitchFamily="34" charset="0"/>
                <a:cs typeface="Helvetica" panose="020B0604020202020204" pitchFamily="34" charset="0"/>
              </a:rPr>
              <a:t>to bring </a:t>
            </a:r>
            <a:r>
              <a:rPr lang="en-ZA" sz="3600" b="1" i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in 50 </a:t>
            </a:r>
            <a:r>
              <a:rPr lang="en-ZA" sz="3600" b="1" i="1" dirty="0">
                <a:latin typeface="Helvetica" panose="020B0604020202020204" pitchFamily="34" charset="0"/>
                <a:cs typeface="Helvetica" panose="020B0604020202020204" pitchFamily="34" charset="0"/>
              </a:rPr>
              <a:t>new </a:t>
            </a:r>
            <a:r>
              <a:rPr lang="en-ZA" sz="3600" b="1" i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patients</a:t>
            </a:r>
            <a:endParaRPr lang="en-ZA" sz="3600" i="1" dirty="0"/>
          </a:p>
          <a:p>
            <a:pPr marL="0" indent="0" algn="ctr">
              <a:buNone/>
            </a:pPr>
            <a:endParaRPr lang="en-ZA" sz="4400" dirty="0" smtClean="0"/>
          </a:p>
          <a:p>
            <a:pPr marL="0" indent="0" algn="ctr">
              <a:buNone/>
            </a:pPr>
            <a:r>
              <a:rPr lang="en-ZA" sz="4000" dirty="0" smtClean="0"/>
              <a:t>Imagine </a:t>
            </a:r>
            <a:r>
              <a:rPr lang="en-ZA" sz="4000" dirty="0"/>
              <a:t>owning a </a:t>
            </a:r>
            <a:r>
              <a:rPr lang="en-ZA" sz="4000" b="1" u="sng" dirty="0"/>
              <a:t>predictable system </a:t>
            </a:r>
            <a:r>
              <a:rPr lang="en-ZA" sz="4000" dirty="0"/>
              <a:t>that </a:t>
            </a:r>
            <a:r>
              <a:rPr lang="en-ZA" sz="4000" dirty="0" smtClean="0"/>
              <a:t>will </a:t>
            </a:r>
            <a:r>
              <a:rPr lang="en-ZA" sz="4000" dirty="0"/>
              <a:t>deliver patients </a:t>
            </a:r>
            <a:r>
              <a:rPr lang="en-ZA" sz="4000" dirty="0" smtClean="0"/>
              <a:t>at $20 every </a:t>
            </a:r>
            <a:r>
              <a:rPr lang="en-ZA" sz="4000" dirty="0"/>
              <a:t>month </a:t>
            </a:r>
            <a:r>
              <a:rPr lang="en-ZA" sz="4000" dirty="0" smtClean="0"/>
              <a:t>on </a:t>
            </a:r>
            <a:r>
              <a:rPr lang="en-ZA" sz="4000" dirty="0"/>
              <a:t>autopilot. </a:t>
            </a:r>
          </a:p>
          <a:p>
            <a:pPr marL="0" indent="0" algn="ctr">
              <a:buNone/>
            </a:pPr>
            <a:endParaRPr lang="en-ZA" sz="4000" dirty="0"/>
          </a:p>
          <a:p>
            <a:pPr marL="0" indent="0" algn="ctr">
              <a:buNone/>
            </a:pPr>
            <a:r>
              <a:rPr lang="en-ZA" sz="3200" i="1" dirty="0"/>
              <a:t>I am going to show you how to do this, right now.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308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38764"/>
            <a:ext cx="12192000" cy="769408"/>
          </a:xfrm>
        </p:spPr>
        <p:txBody>
          <a:bodyPr>
            <a:normAutofit/>
          </a:bodyPr>
          <a:lstStyle/>
          <a:p>
            <a:pPr algn="ctr"/>
            <a:r>
              <a:rPr lang="en-ZA" sz="4000" b="1" dirty="0">
                <a:latin typeface="Calibri (Body)"/>
                <a:cs typeface="Helvetica" panose="020B0604020202020204" pitchFamily="34" charset="0"/>
              </a:rPr>
              <a:t>Why Facebook Ads?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6680" y="2989861"/>
            <a:ext cx="11478639" cy="465607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ZA" sz="3600" dirty="0"/>
              <a:t>You want </a:t>
            </a:r>
            <a:r>
              <a:rPr lang="en-ZA" sz="3600" dirty="0" smtClean="0"/>
              <a:t>patients but </a:t>
            </a:r>
            <a:r>
              <a:rPr lang="en-ZA" sz="3600" dirty="0"/>
              <a:t>you don't want to overspend on advertising to get </a:t>
            </a:r>
            <a:r>
              <a:rPr lang="en-ZA" sz="3600" dirty="0" smtClean="0"/>
              <a:t>those patients. If </a:t>
            </a:r>
            <a:r>
              <a:rPr lang="en-ZA" sz="3600" dirty="0"/>
              <a:t>you </a:t>
            </a:r>
            <a:r>
              <a:rPr lang="en-ZA" sz="3600" dirty="0" smtClean="0"/>
              <a:t>make $200,000 in patient sales, </a:t>
            </a:r>
            <a:r>
              <a:rPr lang="en-ZA" sz="3600" dirty="0"/>
              <a:t>but </a:t>
            </a:r>
            <a:r>
              <a:rPr lang="en-ZA" sz="3600" dirty="0" smtClean="0"/>
              <a:t>you </a:t>
            </a:r>
            <a:r>
              <a:rPr lang="en-ZA" sz="3600" dirty="0"/>
              <a:t>spent $</a:t>
            </a:r>
            <a:r>
              <a:rPr lang="en-ZA" sz="3600" dirty="0" smtClean="0"/>
              <a:t>198,000 </a:t>
            </a:r>
            <a:r>
              <a:rPr lang="en-ZA" sz="3600" dirty="0"/>
              <a:t>to get there, </a:t>
            </a:r>
            <a:r>
              <a:rPr lang="en-ZA" sz="3600" dirty="0" smtClean="0"/>
              <a:t>that’s </a:t>
            </a:r>
            <a:r>
              <a:rPr lang="en-ZA" sz="3600" dirty="0"/>
              <a:t>not so good</a:t>
            </a:r>
            <a:r>
              <a:rPr lang="en-ZA" sz="3600" dirty="0" smtClean="0"/>
              <a:t>!... In </a:t>
            </a:r>
            <a:r>
              <a:rPr lang="en-ZA" sz="3600" dirty="0"/>
              <a:t>San Diego, the average cost of Billboard advertising </a:t>
            </a:r>
            <a:r>
              <a:rPr lang="en-ZA" sz="3600" dirty="0" smtClean="0"/>
              <a:t>for </a:t>
            </a:r>
            <a:r>
              <a:rPr lang="en-ZA" sz="3600" dirty="0"/>
              <a:t>1 month is $15,000</a:t>
            </a:r>
            <a:r>
              <a:rPr lang="en-ZA" sz="3600" dirty="0" smtClean="0"/>
              <a:t>. </a:t>
            </a:r>
            <a:endParaRPr lang="en-ZA" sz="3600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487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266" y="1037183"/>
            <a:ext cx="11311466" cy="769408"/>
          </a:xfrm>
        </p:spPr>
        <p:txBody>
          <a:bodyPr>
            <a:normAutofit/>
          </a:bodyPr>
          <a:lstStyle/>
          <a:p>
            <a:pPr algn="ctr"/>
            <a:r>
              <a:rPr lang="en-ZA" b="1" dirty="0" smtClean="0">
                <a:latin typeface="+mn-lt"/>
                <a:cs typeface="Helvetica" panose="020B0604020202020204" pitchFamily="34" charset="0"/>
              </a:rPr>
              <a:t>Why Facebook Ads?</a:t>
            </a:r>
            <a:endParaRPr lang="en-ZA" b="1" dirty="0">
              <a:latin typeface="+mn-lt"/>
              <a:cs typeface="Helvetica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349" y="1682604"/>
            <a:ext cx="9639300" cy="488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49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267" y="1088941"/>
            <a:ext cx="11311466" cy="769408"/>
          </a:xfrm>
        </p:spPr>
        <p:txBody>
          <a:bodyPr>
            <a:normAutofit/>
          </a:bodyPr>
          <a:lstStyle/>
          <a:p>
            <a:pPr algn="ctr"/>
            <a:r>
              <a:rPr lang="en-ZA" b="1" dirty="0" smtClean="0">
                <a:latin typeface="+mn-lt"/>
                <a:cs typeface="Helvetica" panose="020B0604020202020204" pitchFamily="34" charset="0"/>
              </a:rPr>
              <a:t>Why Facebook Ads?</a:t>
            </a:r>
            <a:endParaRPr lang="en-ZA" b="1" dirty="0">
              <a:latin typeface="+mn-lt"/>
              <a:cs typeface="Helvetica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0267" y="2017840"/>
            <a:ext cx="11311466" cy="13921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ZA" sz="2600" b="1" dirty="0"/>
              <a:t>Facebook Ads are different</a:t>
            </a:r>
            <a:r>
              <a:rPr lang="en-ZA" sz="2600" dirty="0"/>
              <a:t>. You can actually choose </a:t>
            </a:r>
            <a:r>
              <a:rPr lang="en-ZA" sz="2600" b="1" u="sng" dirty="0"/>
              <a:t>who</a:t>
            </a:r>
            <a:r>
              <a:rPr lang="en-ZA" sz="2600" dirty="0"/>
              <a:t> you show your ads to. So if you only target someone l</a:t>
            </a:r>
            <a:r>
              <a:rPr lang="en-ZA" sz="2600" dirty="0" smtClean="0"/>
              <a:t>ikely </a:t>
            </a:r>
            <a:r>
              <a:rPr lang="en-ZA" sz="2600" dirty="0"/>
              <a:t>to buy your product, then only those likely to </a:t>
            </a:r>
            <a:r>
              <a:rPr lang="en-ZA" sz="2600" dirty="0" smtClean="0"/>
              <a:t>buy </a:t>
            </a:r>
            <a:r>
              <a:rPr lang="en-ZA" sz="2600" dirty="0"/>
              <a:t>will see your ad! No wasted advertising dollars!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933" y="3233360"/>
            <a:ext cx="10242134" cy="3467694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 flipH="1">
            <a:off x="1751309" y="3812583"/>
            <a:ext cx="2960176" cy="1937288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2867186" y="3797085"/>
            <a:ext cx="2185261" cy="1890793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6679769" y="3812583"/>
            <a:ext cx="3797085" cy="1875295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6073482" y="3921071"/>
            <a:ext cx="1443196" cy="1766807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5625885" y="3921071"/>
            <a:ext cx="79526" cy="1766807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196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267" y="1088941"/>
            <a:ext cx="11311466" cy="769408"/>
          </a:xfrm>
        </p:spPr>
        <p:txBody>
          <a:bodyPr>
            <a:normAutofit/>
          </a:bodyPr>
          <a:lstStyle/>
          <a:p>
            <a:pPr algn="ctr"/>
            <a:r>
              <a:rPr lang="en-ZA" b="1" dirty="0" smtClean="0">
                <a:latin typeface="+mn-lt"/>
                <a:cs typeface="Helvetica" panose="020B0604020202020204" pitchFamily="34" charset="0"/>
              </a:rPr>
              <a:t>Why Facebook Ads?</a:t>
            </a:r>
            <a:endParaRPr lang="en-ZA" b="1" dirty="0">
              <a:latin typeface="+mn-lt"/>
              <a:cs typeface="Helvetica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0267" y="2017840"/>
            <a:ext cx="11311466" cy="13921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ZA" sz="2600" b="1" dirty="0"/>
              <a:t>Facebook Ads are different</a:t>
            </a:r>
            <a:r>
              <a:rPr lang="en-ZA" sz="2600" dirty="0"/>
              <a:t>. You can actually choose </a:t>
            </a:r>
            <a:r>
              <a:rPr lang="en-ZA" sz="2600" b="1" u="sng" dirty="0"/>
              <a:t>who</a:t>
            </a:r>
            <a:r>
              <a:rPr lang="en-ZA" sz="2600" dirty="0"/>
              <a:t> you show your ads to. So if you only target someone likely to buy your product, then only those likely to buy will see your ad! No wasted advertising dollars!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933" y="3233360"/>
            <a:ext cx="10242134" cy="3467694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 flipH="1">
            <a:off x="1751309" y="3812583"/>
            <a:ext cx="2960176" cy="19372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2867186" y="3797085"/>
            <a:ext cx="2185261" cy="18907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6679769" y="3812583"/>
            <a:ext cx="3797085" cy="18752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6073482" y="3921071"/>
            <a:ext cx="1443196" cy="17668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5625885" y="3921071"/>
            <a:ext cx="79526" cy="17668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1248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267" y="3075814"/>
            <a:ext cx="11311466" cy="769408"/>
          </a:xfrm>
        </p:spPr>
        <p:txBody>
          <a:bodyPr>
            <a:normAutofit/>
          </a:bodyPr>
          <a:lstStyle/>
          <a:p>
            <a:pPr algn="ctr"/>
            <a:r>
              <a:rPr lang="en-ZA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Let me explain the “Value Ladder”</a:t>
            </a:r>
            <a:endParaRPr lang="en-ZA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016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898" y="527111"/>
            <a:ext cx="11311466" cy="769408"/>
          </a:xfrm>
        </p:spPr>
        <p:txBody>
          <a:bodyPr>
            <a:normAutofit/>
          </a:bodyPr>
          <a:lstStyle/>
          <a:p>
            <a:pPr algn="ctr"/>
            <a:r>
              <a:rPr lang="en-ZA" sz="36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How The Value </a:t>
            </a:r>
            <a:r>
              <a:rPr lang="en-ZA" sz="3600" b="1" dirty="0">
                <a:latin typeface="Helvetica" panose="020B0604020202020204" pitchFamily="34" charset="0"/>
                <a:cs typeface="Helvetica" panose="020B0604020202020204" pitchFamily="34" charset="0"/>
              </a:rPr>
              <a:t>L</a:t>
            </a:r>
            <a:r>
              <a:rPr lang="en-ZA" sz="36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adder Works</a:t>
            </a:r>
            <a:endParaRPr lang="en-ZA" sz="36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27" y="1843385"/>
            <a:ext cx="9833810" cy="39615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745011" y="4700812"/>
            <a:ext cx="40907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srgbClr val="FF0000"/>
                </a:solidFill>
              </a:rPr>
              <a:t> Teeth Whitening Package</a:t>
            </a:r>
            <a:endParaRPr lang="en-ZA" sz="2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80775" y="4255424"/>
            <a:ext cx="3663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srgbClr val="FF0000"/>
                </a:solidFill>
              </a:rPr>
              <a:t>Cavities/Crowns</a:t>
            </a:r>
            <a:endParaRPr lang="en-ZA" sz="24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66770" y="3854292"/>
            <a:ext cx="25669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srgbClr val="FF0000"/>
                </a:solidFill>
              </a:rPr>
              <a:t>Retainers/Braces</a:t>
            </a:r>
            <a:endParaRPr lang="en-ZA" sz="2400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85937" y="3446190"/>
            <a:ext cx="1572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srgbClr val="FF0000"/>
                </a:solidFill>
              </a:rPr>
              <a:t>Implants</a:t>
            </a:r>
            <a:endParaRPr lang="en-ZA" sz="2400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954638" y="3024941"/>
            <a:ext cx="2423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srgbClr val="FF0000"/>
                </a:solidFill>
              </a:rPr>
              <a:t>Veneers</a:t>
            </a:r>
            <a:endParaRPr lang="en-ZA" sz="2400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758071" y="2595447"/>
            <a:ext cx="38193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srgbClr val="FF0000"/>
                </a:solidFill>
              </a:rPr>
              <a:t>Invisalign</a:t>
            </a:r>
            <a:endParaRPr lang="en-ZA" sz="2400" dirty="0">
              <a:solidFill>
                <a:srgbClr val="FF0000"/>
              </a:solidFill>
            </a:endParaRPr>
          </a:p>
          <a:p>
            <a:endParaRPr lang="en-ZA" sz="2400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591321" y="2177169"/>
            <a:ext cx="2671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srgbClr val="FF0000"/>
                </a:solidFill>
              </a:rPr>
              <a:t>Cosmetic Surgery</a:t>
            </a:r>
            <a:endParaRPr lang="en-ZA" sz="2400" dirty="0">
              <a:solidFill>
                <a:srgbClr val="FF0000"/>
              </a:solidFill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8569974" y="2205368"/>
            <a:ext cx="313556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Isosceles Triangle 38"/>
          <p:cNvSpPr/>
          <p:nvPr/>
        </p:nvSpPr>
        <p:spPr>
          <a:xfrm rot="3571497">
            <a:off x="8488126" y="1759928"/>
            <a:ext cx="288072" cy="31902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97" name="TextBox 96"/>
          <p:cNvSpPr txBox="1"/>
          <p:nvPr/>
        </p:nvSpPr>
        <p:spPr>
          <a:xfrm>
            <a:off x="787785" y="2329508"/>
            <a:ext cx="53651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4000" b="1" dirty="0" smtClean="0">
                <a:solidFill>
                  <a:srgbClr val="00B050"/>
                </a:solidFill>
              </a:rPr>
              <a:t>VALUE</a:t>
            </a:r>
            <a:endParaRPr lang="en-ZA" sz="4000" b="1" dirty="0">
              <a:solidFill>
                <a:srgbClr val="00B050"/>
              </a:solidFill>
            </a:endParaRPr>
          </a:p>
        </p:txBody>
      </p:sp>
      <p:sp>
        <p:nvSpPr>
          <p:cNvPr id="224" name="Rectangle 223"/>
          <p:cNvSpPr/>
          <p:nvPr/>
        </p:nvSpPr>
        <p:spPr>
          <a:xfrm>
            <a:off x="9967714" y="5241059"/>
            <a:ext cx="1114797" cy="4219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cxnSp>
        <p:nvCxnSpPr>
          <p:cNvPr id="175" name="Straight Connector 174"/>
          <p:cNvCxnSpPr/>
          <p:nvPr/>
        </p:nvCxnSpPr>
        <p:spPr>
          <a:xfrm flipV="1">
            <a:off x="1401968" y="5517437"/>
            <a:ext cx="10590396" cy="648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11656306" y="5283520"/>
            <a:ext cx="336058" cy="240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V="1">
            <a:off x="11673748" y="5514354"/>
            <a:ext cx="286500" cy="25186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973923" y="5082045"/>
            <a:ext cx="8769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b="1" dirty="0" smtClean="0">
                <a:solidFill>
                  <a:srgbClr val="00B050"/>
                </a:solidFill>
              </a:rPr>
              <a:t>Free/Low Cost Attractive Special Offer </a:t>
            </a:r>
            <a:r>
              <a:rPr lang="en-ZA" sz="2400" b="1" dirty="0" smtClean="0"/>
              <a:t>- (Fill practice with patients!) </a:t>
            </a:r>
            <a:endParaRPr lang="en-ZA" sz="2400" b="1" dirty="0"/>
          </a:p>
        </p:txBody>
      </p:sp>
      <p:cxnSp>
        <p:nvCxnSpPr>
          <p:cNvPr id="38" name="Straight Arrow Connector 37"/>
          <p:cNvCxnSpPr/>
          <p:nvPr/>
        </p:nvCxnSpPr>
        <p:spPr>
          <a:xfrm flipV="1">
            <a:off x="2105281" y="1904511"/>
            <a:ext cx="6567713" cy="359509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4287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898" y="527111"/>
            <a:ext cx="11311466" cy="769408"/>
          </a:xfrm>
        </p:spPr>
        <p:txBody>
          <a:bodyPr>
            <a:normAutofit/>
          </a:bodyPr>
          <a:lstStyle/>
          <a:p>
            <a:pPr algn="ctr"/>
            <a:r>
              <a:rPr lang="en-ZA" sz="36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How The Value </a:t>
            </a:r>
            <a:r>
              <a:rPr lang="en-ZA" sz="3600" b="1" dirty="0">
                <a:latin typeface="Helvetica" panose="020B0604020202020204" pitchFamily="34" charset="0"/>
                <a:cs typeface="Helvetica" panose="020B0604020202020204" pitchFamily="34" charset="0"/>
              </a:rPr>
              <a:t>L</a:t>
            </a:r>
            <a:r>
              <a:rPr lang="en-ZA" sz="36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adder Works</a:t>
            </a:r>
            <a:endParaRPr lang="en-ZA" sz="36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27" y="1829938"/>
            <a:ext cx="9833810" cy="39615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745011" y="4700812"/>
            <a:ext cx="40907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srgbClr val="FF0000"/>
                </a:solidFill>
              </a:rPr>
              <a:t> Teeth Whitening Package</a:t>
            </a:r>
            <a:endParaRPr lang="en-ZA" sz="2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80775" y="4255424"/>
            <a:ext cx="3663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srgbClr val="FF0000"/>
                </a:solidFill>
              </a:rPr>
              <a:t>Cavities/Crowns</a:t>
            </a:r>
            <a:endParaRPr lang="en-ZA" sz="24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66770" y="3854292"/>
            <a:ext cx="24689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srgbClr val="FF0000"/>
                </a:solidFill>
              </a:rPr>
              <a:t>Retainers/Braces</a:t>
            </a:r>
            <a:endParaRPr lang="en-ZA" sz="2400" dirty="0">
              <a:solidFill>
                <a:srgbClr val="FF0000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1946526" y="574529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4" name="Oval 13"/>
          <p:cNvSpPr/>
          <p:nvPr/>
        </p:nvSpPr>
        <p:spPr>
          <a:xfrm>
            <a:off x="2281483" y="577738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5" name="Oval 14"/>
          <p:cNvSpPr/>
          <p:nvPr/>
        </p:nvSpPr>
        <p:spPr>
          <a:xfrm>
            <a:off x="1864388" y="5977005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6" name="Oval 15"/>
          <p:cNvSpPr/>
          <p:nvPr/>
        </p:nvSpPr>
        <p:spPr>
          <a:xfrm>
            <a:off x="2189396" y="608218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7" name="Oval 16"/>
          <p:cNvSpPr/>
          <p:nvPr/>
        </p:nvSpPr>
        <p:spPr>
          <a:xfrm>
            <a:off x="2197417" y="639589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" name="Oval 17"/>
          <p:cNvSpPr/>
          <p:nvPr/>
        </p:nvSpPr>
        <p:spPr>
          <a:xfrm>
            <a:off x="2526280" y="637003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" name="Oval 18"/>
          <p:cNvSpPr/>
          <p:nvPr/>
        </p:nvSpPr>
        <p:spPr>
          <a:xfrm>
            <a:off x="2542322" y="607371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0" name="Oval 19"/>
          <p:cNvSpPr/>
          <p:nvPr/>
        </p:nvSpPr>
        <p:spPr>
          <a:xfrm>
            <a:off x="1904648" y="6290277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2" name="TextBox 21"/>
          <p:cNvSpPr txBox="1"/>
          <p:nvPr/>
        </p:nvSpPr>
        <p:spPr>
          <a:xfrm>
            <a:off x="6185937" y="3446190"/>
            <a:ext cx="1572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srgbClr val="FF0000"/>
                </a:solidFill>
              </a:rPr>
              <a:t>Implants</a:t>
            </a:r>
            <a:endParaRPr lang="en-ZA" sz="2400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954638" y="3024941"/>
            <a:ext cx="2423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srgbClr val="FF0000"/>
                </a:solidFill>
              </a:rPr>
              <a:t>Veneers</a:t>
            </a:r>
            <a:endParaRPr lang="en-ZA" sz="2400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758071" y="2595447"/>
            <a:ext cx="38193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srgbClr val="FF0000"/>
                </a:solidFill>
              </a:rPr>
              <a:t>Invisalign</a:t>
            </a:r>
            <a:endParaRPr lang="en-ZA" sz="2400" dirty="0">
              <a:solidFill>
                <a:srgbClr val="FF0000"/>
              </a:solidFill>
            </a:endParaRPr>
          </a:p>
          <a:p>
            <a:endParaRPr lang="en-ZA" sz="2400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591321" y="2177169"/>
            <a:ext cx="2671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srgbClr val="FF0000"/>
                </a:solidFill>
              </a:rPr>
              <a:t>Cosmetic Surgery</a:t>
            </a:r>
            <a:endParaRPr lang="en-ZA" sz="2400" dirty="0">
              <a:solidFill>
                <a:srgbClr val="FF0000"/>
              </a:solidFill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8569974" y="2205368"/>
            <a:ext cx="313556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Isosceles Triangle 38"/>
          <p:cNvSpPr/>
          <p:nvPr/>
        </p:nvSpPr>
        <p:spPr>
          <a:xfrm rot="3571497">
            <a:off x="8488126" y="1759928"/>
            <a:ext cx="288072" cy="31902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2" name="Oval 41"/>
          <p:cNvSpPr/>
          <p:nvPr/>
        </p:nvSpPr>
        <p:spPr>
          <a:xfrm>
            <a:off x="2634409" y="573349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97" name="TextBox 96"/>
          <p:cNvSpPr txBox="1"/>
          <p:nvPr/>
        </p:nvSpPr>
        <p:spPr>
          <a:xfrm>
            <a:off x="787785" y="2329508"/>
            <a:ext cx="53651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4000" b="1" dirty="0" smtClean="0">
                <a:solidFill>
                  <a:srgbClr val="00B050"/>
                </a:solidFill>
              </a:rPr>
              <a:t>VALUE</a:t>
            </a:r>
            <a:endParaRPr lang="en-ZA" sz="4000" b="1" dirty="0">
              <a:solidFill>
                <a:srgbClr val="00B050"/>
              </a:solidFill>
            </a:endParaRPr>
          </a:p>
        </p:txBody>
      </p:sp>
      <p:pic>
        <p:nvPicPr>
          <p:cNvPr id="102" name="Picture 10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638" y="4887610"/>
            <a:ext cx="229192" cy="374893"/>
          </a:xfrm>
          <a:prstGeom prst="rect">
            <a:avLst/>
          </a:prstGeom>
        </p:spPr>
      </p:pic>
      <p:sp>
        <p:nvSpPr>
          <p:cNvPr id="225" name="Oval 224"/>
          <p:cNvSpPr/>
          <p:nvPr/>
        </p:nvSpPr>
        <p:spPr>
          <a:xfrm>
            <a:off x="1699802" y="572093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26" name="Oval 225"/>
          <p:cNvSpPr/>
          <p:nvPr/>
        </p:nvSpPr>
        <p:spPr>
          <a:xfrm>
            <a:off x="1619619" y="5993677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27" name="Oval 226"/>
          <p:cNvSpPr/>
          <p:nvPr/>
        </p:nvSpPr>
        <p:spPr>
          <a:xfrm>
            <a:off x="1571619" y="6330561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28" name="Oval 227"/>
          <p:cNvSpPr/>
          <p:nvPr/>
        </p:nvSpPr>
        <p:spPr>
          <a:xfrm>
            <a:off x="2437318" y="5688504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29" name="Oval 228"/>
          <p:cNvSpPr/>
          <p:nvPr/>
        </p:nvSpPr>
        <p:spPr>
          <a:xfrm>
            <a:off x="1428989" y="5688504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0" name="Oval 229"/>
          <p:cNvSpPr/>
          <p:nvPr/>
        </p:nvSpPr>
        <p:spPr>
          <a:xfrm>
            <a:off x="1314923" y="5977005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1" name="Oval 230"/>
          <p:cNvSpPr/>
          <p:nvPr/>
        </p:nvSpPr>
        <p:spPr>
          <a:xfrm>
            <a:off x="1298881" y="6330735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2" name="Oval 231"/>
          <p:cNvSpPr/>
          <p:nvPr/>
        </p:nvSpPr>
        <p:spPr>
          <a:xfrm>
            <a:off x="2389181" y="599407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3" name="Oval 232"/>
          <p:cNvSpPr/>
          <p:nvPr/>
        </p:nvSpPr>
        <p:spPr>
          <a:xfrm>
            <a:off x="2116666" y="589769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4" name="Oval 233"/>
          <p:cNvSpPr/>
          <p:nvPr/>
        </p:nvSpPr>
        <p:spPr>
          <a:xfrm>
            <a:off x="1764577" y="618636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5" name="Oval 234"/>
          <p:cNvSpPr/>
          <p:nvPr/>
        </p:nvSpPr>
        <p:spPr>
          <a:xfrm>
            <a:off x="1443082" y="613787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6" name="Oval 235"/>
          <p:cNvSpPr/>
          <p:nvPr/>
        </p:nvSpPr>
        <p:spPr>
          <a:xfrm>
            <a:off x="2067779" y="6122387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7" name="Oval 236"/>
          <p:cNvSpPr/>
          <p:nvPr/>
        </p:nvSpPr>
        <p:spPr>
          <a:xfrm>
            <a:off x="2341796" y="623458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24" name="Rectangle 223"/>
          <p:cNvSpPr/>
          <p:nvPr/>
        </p:nvSpPr>
        <p:spPr>
          <a:xfrm>
            <a:off x="9967714" y="5241059"/>
            <a:ext cx="1114797" cy="4219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cxnSp>
        <p:nvCxnSpPr>
          <p:cNvPr id="175" name="Straight Connector 174"/>
          <p:cNvCxnSpPr/>
          <p:nvPr/>
        </p:nvCxnSpPr>
        <p:spPr>
          <a:xfrm flipV="1">
            <a:off x="1401968" y="5517437"/>
            <a:ext cx="10590396" cy="648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11656306" y="5283520"/>
            <a:ext cx="336058" cy="240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V="1">
            <a:off x="11673748" y="5514354"/>
            <a:ext cx="286500" cy="25186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973923" y="5082045"/>
            <a:ext cx="8769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b="1" dirty="0" smtClean="0">
                <a:solidFill>
                  <a:srgbClr val="00B050"/>
                </a:solidFill>
              </a:rPr>
              <a:t>Free/Low Cost Attractive Special Offer </a:t>
            </a:r>
            <a:r>
              <a:rPr lang="en-ZA" sz="2400" b="1" dirty="0" smtClean="0"/>
              <a:t>- (Fill practice with patients!) </a:t>
            </a:r>
            <a:endParaRPr lang="en-ZA" sz="2400" b="1" dirty="0"/>
          </a:p>
        </p:txBody>
      </p:sp>
      <p:cxnSp>
        <p:nvCxnSpPr>
          <p:cNvPr id="38" name="Straight Arrow Connector 37"/>
          <p:cNvCxnSpPr/>
          <p:nvPr/>
        </p:nvCxnSpPr>
        <p:spPr>
          <a:xfrm flipV="1">
            <a:off x="2105281" y="1904511"/>
            <a:ext cx="6567713" cy="359509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9" name="Picture 25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625" y="4918780"/>
            <a:ext cx="229192" cy="37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05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898" y="527111"/>
            <a:ext cx="11311466" cy="769408"/>
          </a:xfrm>
        </p:spPr>
        <p:txBody>
          <a:bodyPr>
            <a:normAutofit/>
          </a:bodyPr>
          <a:lstStyle/>
          <a:p>
            <a:pPr algn="ctr"/>
            <a:r>
              <a:rPr lang="en-ZA" sz="36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How The Value </a:t>
            </a:r>
            <a:r>
              <a:rPr lang="en-ZA" sz="3600" b="1" dirty="0">
                <a:latin typeface="Helvetica" panose="020B0604020202020204" pitchFamily="34" charset="0"/>
                <a:cs typeface="Helvetica" panose="020B0604020202020204" pitchFamily="34" charset="0"/>
              </a:rPr>
              <a:t>L</a:t>
            </a:r>
            <a:r>
              <a:rPr lang="en-ZA" sz="36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adder Works</a:t>
            </a:r>
            <a:endParaRPr lang="en-ZA" sz="36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27" y="1829938"/>
            <a:ext cx="9833810" cy="39615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745011" y="4700812"/>
            <a:ext cx="40907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srgbClr val="FF0000"/>
                </a:solidFill>
              </a:rPr>
              <a:t> Teeth Whitening Package</a:t>
            </a:r>
            <a:endParaRPr lang="en-ZA" sz="2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80775" y="4255424"/>
            <a:ext cx="3663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srgbClr val="FF0000"/>
                </a:solidFill>
              </a:rPr>
              <a:t>Cavities/Crowns</a:t>
            </a:r>
            <a:endParaRPr lang="en-ZA" sz="24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66770" y="3854292"/>
            <a:ext cx="23913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srgbClr val="FF0000"/>
                </a:solidFill>
              </a:rPr>
              <a:t>Retainers/Braces</a:t>
            </a:r>
            <a:endParaRPr lang="en-ZA" sz="2400" dirty="0">
              <a:solidFill>
                <a:srgbClr val="FF0000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1946526" y="574529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4" name="Oval 13"/>
          <p:cNvSpPr/>
          <p:nvPr/>
        </p:nvSpPr>
        <p:spPr>
          <a:xfrm>
            <a:off x="2281483" y="577738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5" name="Oval 14"/>
          <p:cNvSpPr/>
          <p:nvPr/>
        </p:nvSpPr>
        <p:spPr>
          <a:xfrm>
            <a:off x="1864388" y="5977005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6" name="Oval 15"/>
          <p:cNvSpPr/>
          <p:nvPr/>
        </p:nvSpPr>
        <p:spPr>
          <a:xfrm>
            <a:off x="2189396" y="608218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7" name="Oval 16"/>
          <p:cNvSpPr/>
          <p:nvPr/>
        </p:nvSpPr>
        <p:spPr>
          <a:xfrm>
            <a:off x="2197417" y="639589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" name="Oval 17"/>
          <p:cNvSpPr/>
          <p:nvPr/>
        </p:nvSpPr>
        <p:spPr>
          <a:xfrm>
            <a:off x="2526280" y="637003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" name="Oval 18"/>
          <p:cNvSpPr/>
          <p:nvPr/>
        </p:nvSpPr>
        <p:spPr>
          <a:xfrm>
            <a:off x="2542322" y="607371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0" name="Oval 19"/>
          <p:cNvSpPr/>
          <p:nvPr/>
        </p:nvSpPr>
        <p:spPr>
          <a:xfrm>
            <a:off x="1904648" y="6290277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2" name="TextBox 21"/>
          <p:cNvSpPr txBox="1"/>
          <p:nvPr/>
        </p:nvSpPr>
        <p:spPr>
          <a:xfrm>
            <a:off x="6185937" y="3446190"/>
            <a:ext cx="1572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srgbClr val="FF0000"/>
                </a:solidFill>
              </a:rPr>
              <a:t>Implants</a:t>
            </a:r>
            <a:endParaRPr lang="en-ZA" sz="2400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954638" y="3024941"/>
            <a:ext cx="2423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srgbClr val="FF0000"/>
                </a:solidFill>
              </a:rPr>
              <a:t>Veneers</a:t>
            </a:r>
            <a:endParaRPr lang="en-ZA" sz="2400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758071" y="2595447"/>
            <a:ext cx="38193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srgbClr val="FF0000"/>
                </a:solidFill>
              </a:rPr>
              <a:t>Invisalign</a:t>
            </a:r>
            <a:endParaRPr lang="en-ZA" sz="2400" dirty="0">
              <a:solidFill>
                <a:srgbClr val="FF0000"/>
              </a:solidFill>
            </a:endParaRPr>
          </a:p>
          <a:p>
            <a:endParaRPr lang="en-ZA" sz="2400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591321" y="2177169"/>
            <a:ext cx="2671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srgbClr val="FF0000"/>
                </a:solidFill>
              </a:rPr>
              <a:t>Cosmetic Surgery</a:t>
            </a:r>
            <a:endParaRPr lang="en-ZA" sz="2400" dirty="0">
              <a:solidFill>
                <a:srgbClr val="FF0000"/>
              </a:solidFill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8569974" y="2205368"/>
            <a:ext cx="313556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Isosceles Triangle 38"/>
          <p:cNvSpPr/>
          <p:nvPr/>
        </p:nvSpPr>
        <p:spPr>
          <a:xfrm rot="3571497">
            <a:off x="8488126" y="1759928"/>
            <a:ext cx="288072" cy="31902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2" name="Oval 41"/>
          <p:cNvSpPr/>
          <p:nvPr/>
        </p:nvSpPr>
        <p:spPr>
          <a:xfrm>
            <a:off x="2634409" y="573349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97" name="TextBox 96"/>
          <p:cNvSpPr txBox="1"/>
          <p:nvPr/>
        </p:nvSpPr>
        <p:spPr>
          <a:xfrm>
            <a:off x="787785" y="2329508"/>
            <a:ext cx="53651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4000" b="1" dirty="0" smtClean="0">
                <a:solidFill>
                  <a:srgbClr val="00B050"/>
                </a:solidFill>
              </a:rPr>
              <a:t>VALUE</a:t>
            </a:r>
            <a:endParaRPr lang="en-ZA" sz="4000" b="1" dirty="0">
              <a:solidFill>
                <a:srgbClr val="00B050"/>
              </a:solidFill>
            </a:endParaRPr>
          </a:p>
        </p:txBody>
      </p:sp>
      <p:pic>
        <p:nvPicPr>
          <p:cNvPr id="102" name="Picture 10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638" y="4887610"/>
            <a:ext cx="229192" cy="374893"/>
          </a:xfrm>
          <a:prstGeom prst="rect">
            <a:avLst/>
          </a:prstGeom>
        </p:spPr>
      </p:pic>
      <p:pic>
        <p:nvPicPr>
          <p:cNvPr id="120" name="Picture 1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7763" y="4409492"/>
            <a:ext cx="229192" cy="374893"/>
          </a:xfrm>
          <a:prstGeom prst="rect">
            <a:avLst/>
          </a:prstGeom>
        </p:spPr>
      </p:pic>
      <p:pic>
        <p:nvPicPr>
          <p:cNvPr id="121" name="Picture 1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403" y="4397250"/>
            <a:ext cx="229192" cy="374893"/>
          </a:xfrm>
          <a:prstGeom prst="rect">
            <a:avLst/>
          </a:prstGeom>
        </p:spPr>
      </p:pic>
      <p:pic>
        <p:nvPicPr>
          <p:cNvPr id="128" name="Picture 1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5427" y="4397513"/>
            <a:ext cx="229192" cy="374893"/>
          </a:xfrm>
          <a:prstGeom prst="rect">
            <a:avLst/>
          </a:prstGeom>
        </p:spPr>
      </p:pic>
      <p:sp>
        <p:nvSpPr>
          <p:cNvPr id="225" name="Oval 224"/>
          <p:cNvSpPr/>
          <p:nvPr/>
        </p:nvSpPr>
        <p:spPr>
          <a:xfrm>
            <a:off x="1699802" y="572093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26" name="Oval 225"/>
          <p:cNvSpPr/>
          <p:nvPr/>
        </p:nvSpPr>
        <p:spPr>
          <a:xfrm>
            <a:off x="1619619" y="5993677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27" name="Oval 226"/>
          <p:cNvSpPr/>
          <p:nvPr/>
        </p:nvSpPr>
        <p:spPr>
          <a:xfrm>
            <a:off x="1571619" y="6330561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28" name="Oval 227"/>
          <p:cNvSpPr/>
          <p:nvPr/>
        </p:nvSpPr>
        <p:spPr>
          <a:xfrm>
            <a:off x="2437318" y="5688504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29" name="Oval 228"/>
          <p:cNvSpPr/>
          <p:nvPr/>
        </p:nvSpPr>
        <p:spPr>
          <a:xfrm>
            <a:off x="1428989" y="5688504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0" name="Oval 229"/>
          <p:cNvSpPr/>
          <p:nvPr/>
        </p:nvSpPr>
        <p:spPr>
          <a:xfrm>
            <a:off x="1314923" y="5977005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1" name="Oval 230"/>
          <p:cNvSpPr/>
          <p:nvPr/>
        </p:nvSpPr>
        <p:spPr>
          <a:xfrm>
            <a:off x="1298881" y="6330735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2" name="Oval 231"/>
          <p:cNvSpPr/>
          <p:nvPr/>
        </p:nvSpPr>
        <p:spPr>
          <a:xfrm>
            <a:off x="2389181" y="599407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3" name="Oval 232"/>
          <p:cNvSpPr/>
          <p:nvPr/>
        </p:nvSpPr>
        <p:spPr>
          <a:xfrm>
            <a:off x="2116666" y="589769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4" name="Oval 233"/>
          <p:cNvSpPr/>
          <p:nvPr/>
        </p:nvSpPr>
        <p:spPr>
          <a:xfrm>
            <a:off x="1764577" y="618636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5" name="Oval 234"/>
          <p:cNvSpPr/>
          <p:nvPr/>
        </p:nvSpPr>
        <p:spPr>
          <a:xfrm>
            <a:off x="1443082" y="613787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6" name="Oval 235"/>
          <p:cNvSpPr/>
          <p:nvPr/>
        </p:nvSpPr>
        <p:spPr>
          <a:xfrm>
            <a:off x="2067779" y="6122387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7" name="Oval 236"/>
          <p:cNvSpPr/>
          <p:nvPr/>
        </p:nvSpPr>
        <p:spPr>
          <a:xfrm>
            <a:off x="2341796" y="623458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24" name="Rectangle 223"/>
          <p:cNvSpPr/>
          <p:nvPr/>
        </p:nvSpPr>
        <p:spPr>
          <a:xfrm>
            <a:off x="9967714" y="5241059"/>
            <a:ext cx="1114797" cy="4219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cxnSp>
        <p:nvCxnSpPr>
          <p:cNvPr id="175" name="Straight Connector 174"/>
          <p:cNvCxnSpPr/>
          <p:nvPr/>
        </p:nvCxnSpPr>
        <p:spPr>
          <a:xfrm flipV="1">
            <a:off x="1401968" y="5517437"/>
            <a:ext cx="10590396" cy="648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11656306" y="5283520"/>
            <a:ext cx="336058" cy="240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V="1">
            <a:off x="11673748" y="5514354"/>
            <a:ext cx="286500" cy="25186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7" name="Oval 176"/>
          <p:cNvSpPr/>
          <p:nvPr/>
        </p:nvSpPr>
        <p:spPr>
          <a:xfrm>
            <a:off x="3635382" y="577521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78" name="Oval 177"/>
          <p:cNvSpPr/>
          <p:nvPr/>
        </p:nvSpPr>
        <p:spPr>
          <a:xfrm>
            <a:off x="3970339" y="580730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79" name="Oval 178"/>
          <p:cNvSpPr/>
          <p:nvPr/>
        </p:nvSpPr>
        <p:spPr>
          <a:xfrm>
            <a:off x="3553244" y="6006928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0" name="Oval 179"/>
          <p:cNvSpPr/>
          <p:nvPr/>
        </p:nvSpPr>
        <p:spPr>
          <a:xfrm>
            <a:off x="3878252" y="611210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1" name="Oval 180"/>
          <p:cNvSpPr/>
          <p:nvPr/>
        </p:nvSpPr>
        <p:spPr>
          <a:xfrm>
            <a:off x="3886273" y="642582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2" name="Oval 181"/>
          <p:cNvSpPr/>
          <p:nvPr/>
        </p:nvSpPr>
        <p:spPr>
          <a:xfrm>
            <a:off x="4215136" y="639996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3" name="Oval 182"/>
          <p:cNvSpPr/>
          <p:nvPr/>
        </p:nvSpPr>
        <p:spPr>
          <a:xfrm>
            <a:off x="4231178" y="610363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5" name="Oval 184"/>
          <p:cNvSpPr/>
          <p:nvPr/>
        </p:nvSpPr>
        <p:spPr>
          <a:xfrm>
            <a:off x="3593504" y="632020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6" name="Oval 185"/>
          <p:cNvSpPr/>
          <p:nvPr/>
        </p:nvSpPr>
        <p:spPr>
          <a:xfrm>
            <a:off x="4323265" y="576341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7" name="Oval 186"/>
          <p:cNvSpPr/>
          <p:nvPr/>
        </p:nvSpPr>
        <p:spPr>
          <a:xfrm>
            <a:off x="4420354" y="6312825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8" name="Oval 187"/>
          <p:cNvSpPr/>
          <p:nvPr/>
        </p:nvSpPr>
        <p:spPr>
          <a:xfrm>
            <a:off x="3388658" y="575085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9" name="Oval 188"/>
          <p:cNvSpPr/>
          <p:nvPr/>
        </p:nvSpPr>
        <p:spPr>
          <a:xfrm>
            <a:off x="3308475" y="602360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0" name="Oval 189"/>
          <p:cNvSpPr/>
          <p:nvPr/>
        </p:nvSpPr>
        <p:spPr>
          <a:xfrm>
            <a:off x="3260475" y="6360484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1" name="Oval 190"/>
          <p:cNvSpPr/>
          <p:nvPr/>
        </p:nvSpPr>
        <p:spPr>
          <a:xfrm>
            <a:off x="4126174" y="5718427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4" name="Oval 193"/>
          <p:cNvSpPr/>
          <p:nvPr/>
        </p:nvSpPr>
        <p:spPr>
          <a:xfrm>
            <a:off x="3117845" y="5718427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5" name="Oval 194"/>
          <p:cNvSpPr/>
          <p:nvPr/>
        </p:nvSpPr>
        <p:spPr>
          <a:xfrm>
            <a:off x="3003779" y="6006928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6" name="Oval 195"/>
          <p:cNvSpPr/>
          <p:nvPr/>
        </p:nvSpPr>
        <p:spPr>
          <a:xfrm>
            <a:off x="2987737" y="6360658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7" name="Oval 196"/>
          <p:cNvSpPr/>
          <p:nvPr/>
        </p:nvSpPr>
        <p:spPr>
          <a:xfrm>
            <a:off x="4078037" y="602400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8" name="Oval 197"/>
          <p:cNvSpPr/>
          <p:nvPr/>
        </p:nvSpPr>
        <p:spPr>
          <a:xfrm>
            <a:off x="3805522" y="592761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9" name="Oval 198"/>
          <p:cNvSpPr/>
          <p:nvPr/>
        </p:nvSpPr>
        <p:spPr>
          <a:xfrm>
            <a:off x="3453433" y="6216285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00" name="Oval 199"/>
          <p:cNvSpPr/>
          <p:nvPr/>
        </p:nvSpPr>
        <p:spPr>
          <a:xfrm>
            <a:off x="3131938" y="616779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01" name="Oval 200"/>
          <p:cNvSpPr/>
          <p:nvPr/>
        </p:nvSpPr>
        <p:spPr>
          <a:xfrm>
            <a:off x="3756635" y="615231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02" name="Oval 201"/>
          <p:cNvSpPr/>
          <p:nvPr/>
        </p:nvSpPr>
        <p:spPr>
          <a:xfrm>
            <a:off x="4030652" y="626450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306" y="5797264"/>
            <a:ext cx="408251" cy="408251"/>
          </a:xfrm>
          <a:prstGeom prst="rect">
            <a:avLst/>
          </a:prstGeom>
        </p:spPr>
      </p:pic>
      <p:pic>
        <p:nvPicPr>
          <p:cNvPr id="203" name="Picture 20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787" y="6043567"/>
            <a:ext cx="408251" cy="408251"/>
          </a:xfrm>
          <a:prstGeom prst="rect">
            <a:avLst/>
          </a:prstGeom>
        </p:spPr>
      </p:pic>
      <p:pic>
        <p:nvPicPr>
          <p:cNvPr id="204" name="Picture 20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845" y="6151837"/>
            <a:ext cx="408251" cy="408251"/>
          </a:xfrm>
          <a:prstGeom prst="rect">
            <a:avLst/>
          </a:prstGeom>
        </p:spPr>
      </p:pic>
      <p:pic>
        <p:nvPicPr>
          <p:cNvPr id="205" name="Picture 20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889" y="5839180"/>
            <a:ext cx="408251" cy="408251"/>
          </a:xfrm>
          <a:prstGeom prst="rect">
            <a:avLst/>
          </a:prstGeom>
        </p:spPr>
      </p:pic>
      <p:pic>
        <p:nvPicPr>
          <p:cNvPr id="206" name="Picture 20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682" y="6289765"/>
            <a:ext cx="408251" cy="408251"/>
          </a:xfrm>
          <a:prstGeom prst="rect">
            <a:avLst/>
          </a:prstGeom>
        </p:spPr>
      </p:pic>
      <p:pic>
        <p:nvPicPr>
          <p:cNvPr id="207" name="Picture 20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124" y="6103477"/>
            <a:ext cx="408251" cy="408251"/>
          </a:xfrm>
          <a:prstGeom prst="rect">
            <a:avLst/>
          </a:prstGeom>
        </p:spPr>
      </p:pic>
      <p:pic>
        <p:nvPicPr>
          <p:cNvPr id="208" name="Picture 20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557" y="5779190"/>
            <a:ext cx="408251" cy="408251"/>
          </a:xfrm>
          <a:prstGeom prst="rect">
            <a:avLst/>
          </a:prstGeom>
        </p:spPr>
      </p:pic>
      <p:pic>
        <p:nvPicPr>
          <p:cNvPr id="209" name="Picture 20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896" y="6292087"/>
            <a:ext cx="408251" cy="40825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73923" y="5082045"/>
            <a:ext cx="8769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b="1" dirty="0" smtClean="0">
                <a:solidFill>
                  <a:srgbClr val="00B050"/>
                </a:solidFill>
              </a:rPr>
              <a:t>Free/Low Cost Attractive Special Offer </a:t>
            </a:r>
            <a:r>
              <a:rPr lang="en-ZA" sz="2400" b="1" dirty="0" smtClean="0"/>
              <a:t>- (Fill practice with patients!) </a:t>
            </a:r>
            <a:endParaRPr lang="en-ZA" sz="2400" b="1" dirty="0"/>
          </a:p>
        </p:txBody>
      </p:sp>
      <p:pic>
        <p:nvPicPr>
          <p:cNvPr id="247" name="Picture 24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830" y="4409492"/>
            <a:ext cx="229192" cy="374893"/>
          </a:xfrm>
          <a:prstGeom prst="rect">
            <a:avLst/>
          </a:prstGeom>
        </p:spPr>
      </p:pic>
      <p:cxnSp>
        <p:nvCxnSpPr>
          <p:cNvPr id="38" name="Straight Arrow Connector 37"/>
          <p:cNvCxnSpPr/>
          <p:nvPr/>
        </p:nvCxnSpPr>
        <p:spPr>
          <a:xfrm flipV="1">
            <a:off x="2105281" y="1904511"/>
            <a:ext cx="6567713" cy="359509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9" name="Picture 25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625" y="4918780"/>
            <a:ext cx="229192" cy="37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459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898" y="527111"/>
            <a:ext cx="11311466" cy="769408"/>
          </a:xfrm>
        </p:spPr>
        <p:txBody>
          <a:bodyPr>
            <a:normAutofit/>
          </a:bodyPr>
          <a:lstStyle/>
          <a:p>
            <a:pPr algn="ctr"/>
            <a:r>
              <a:rPr lang="en-ZA" sz="36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How The Value </a:t>
            </a:r>
            <a:r>
              <a:rPr lang="en-ZA" sz="3600" b="1" dirty="0">
                <a:latin typeface="Helvetica" panose="020B0604020202020204" pitchFamily="34" charset="0"/>
                <a:cs typeface="Helvetica" panose="020B0604020202020204" pitchFamily="34" charset="0"/>
              </a:rPr>
              <a:t>L</a:t>
            </a:r>
            <a:r>
              <a:rPr lang="en-ZA" sz="36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adder Works</a:t>
            </a:r>
            <a:endParaRPr lang="en-ZA" sz="36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27" y="1829938"/>
            <a:ext cx="9833810" cy="39615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745011" y="4700812"/>
            <a:ext cx="40907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srgbClr val="FF0000"/>
                </a:solidFill>
              </a:rPr>
              <a:t> Teeth Whitening Package</a:t>
            </a:r>
            <a:endParaRPr lang="en-ZA" sz="2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80775" y="4255424"/>
            <a:ext cx="3663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srgbClr val="FF0000"/>
                </a:solidFill>
              </a:rPr>
              <a:t>Cavities/Crowns</a:t>
            </a:r>
            <a:endParaRPr lang="en-ZA" sz="24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66770" y="3854292"/>
            <a:ext cx="2620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srgbClr val="FF0000"/>
                </a:solidFill>
              </a:rPr>
              <a:t>Retainers/Braces</a:t>
            </a:r>
            <a:endParaRPr lang="en-ZA" sz="2400" dirty="0">
              <a:solidFill>
                <a:srgbClr val="FF0000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1946526" y="574529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4" name="Oval 13"/>
          <p:cNvSpPr/>
          <p:nvPr/>
        </p:nvSpPr>
        <p:spPr>
          <a:xfrm>
            <a:off x="2281483" y="577738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5" name="Oval 14"/>
          <p:cNvSpPr/>
          <p:nvPr/>
        </p:nvSpPr>
        <p:spPr>
          <a:xfrm>
            <a:off x="1864388" y="5977005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6" name="Oval 15"/>
          <p:cNvSpPr/>
          <p:nvPr/>
        </p:nvSpPr>
        <p:spPr>
          <a:xfrm>
            <a:off x="2189396" y="608218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7" name="Oval 16"/>
          <p:cNvSpPr/>
          <p:nvPr/>
        </p:nvSpPr>
        <p:spPr>
          <a:xfrm>
            <a:off x="2197417" y="639589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" name="Oval 17"/>
          <p:cNvSpPr/>
          <p:nvPr/>
        </p:nvSpPr>
        <p:spPr>
          <a:xfrm>
            <a:off x="2526280" y="637003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" name="Oval 18"/>
          <p:cNvSpPr/>
          <p:nvPr/>
        </p:nvSpPr>
        <p:spPr>
          <a:xfrm>
            <a:off x="2542322" y="607371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0" name="Oval 19"/>
          <p:cNvSpPr/>
          <p:nvPr/>
        </p:nvSpPr>
        <p:spPr>
          <a:xfrm>
            <a:off x="1904648" y="6290277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2" name="TextBox 21"/>
          <p:cNvSpPr txBox="1"/>
          <p:nvPr/>
        </p:nvSpPr>
        <p:spPr>
          <a:xfrm>
            <a:off x="6185937" y="3446190"/>
            <a:ext cx="1572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srgbClr val="FF0000"/>
                </a:solidFill>
              </a:rPr>
              <a:t>Implants</a:t>
            </a:r>
            <a:endParaRPr lang="en-ZA" sz="2400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954638" y="3024941"/>
            <a:ext cx="2423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srgbClr val="FF0000"/>
                </a:solidFill>
              </a:rPr>
              <a:t>Veneers</a:t>
            </a:r>
            <a:endParaRPr lang="en-ZA" sz="2400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758071" y="2595447"/>
            <a:ext cx="38193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srgbClr val="FF0000"/>
                </a:solidFill>
              </a:rPr>
              <a:t>Invisalign</a:t>
            </a:r>
            <a:endParaRPr lang="en-ZA" sz="2400" dirty="0">
              <a:solidFill>
                <a:srgbClr val="FF0000"/>
              </a:solidFill>
            </a:endParaRPr>
          </a:p>
          <a:p>
            <a:endParaRPr lang="en-ZA" sz="2400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591321" y="2177169"/>
            <a:ext cx="2671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srgbClr val="FF0000"/>
                </a:solidFill>
              </a:rPr>
              <a:t>Cosmetic Surgery</a:t>
            </a:r>
            <a:endParaRPr lang="en-ZA" sz="2400" dirty="0">
              <a:solidFill>
                <a:srgbClr val="FF0000"/>
              </a:solidFill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8569974" y="2205368"/>
            <a:ext cx="313556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Isosceles Triangle 38"/>
          <p:cNvSpPr/>
          <p:nvPr/>
        </p:nvSpPr>
        <p:spPr>
          <a:xfrm rot="3571497">
            <a:off x="8488126" y="1759928"/>
            <a:ext cx="288072" cy="31902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2" name="Oval 41"/>
          <p:cNvSpPr/>
          <p:nvPr/>
        </p:nvSpPr>
        <p:spPr>
          <a:xfrm>
            <a:off x="2634409" y="573349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97" name="TextBox 96"/>
          <p:cNvSpPr txBox="1"/>
          <p:nvPr/>
        </p:nvSpPr>
        <p:spPr>
          <a:xfrm>
            <a:off x="787785" y="2329508"/>
            <a:ext cx="53651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4000" b="1" dirty="0" smtClean="0">
                <a:solidFill>
                  <a:srgbClr val="00B050"/>
                </a:solidFill>
              </a:rPr>
              <a:t>VALUE</a:t>
            </a:r>
            <a:endParaRPr lang="en-ZA" sz="4000" b="1" dirty="0">
              <a:solidFill>
                <a:srgbClr val="00B050"/>
              </a:solidFill>
            </a:endParaRPr>
          </a:p>
        </p:txBody>
      </p:sp>
      <p:pic>
        <p:nvPicPr>
          <p:cNvPr id="102" name="Picture 10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638" y="4887610"/>
            <a:ext cx="229192" cy="374893"/>
          </a:xfrm>
          <a:prstGeom prst="rect">
            <a:avLst/>
          </a:prstGeom>
        </p:spPr>
      </p:pic>
      <p:pic>
        <p:nvPicPr>
          <p:cNvPr id="120" name="Picture 1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7763" y="4409492"/>
            <a:ext cx="229192" cy="374893"/>
          </a:xfrm>
          <a:prstGeom prst="rect">
            <a:avLst/>
          </a:prstGeom>
        </p:spPr>
      </p:pic>
      <p:pic>
        <p:nvPicPr>
          <p:cNvPr id="121" name="Picture 1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403" y="4397250"/>
            <a:ext cx="229192" cy="374893"/>
          </a:xfrm>
          <a:prstGeom prst="rect">
            <a:avLst/>
          </a:prstGeom>
        </p:spPr>
      </p:pic>
      <p:pic>
        <p:nvPicPr>
          <p:cNvPr id="125" name="Picture 1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961" y="3940473"/>
            <a:ext cx="229192" cy="374893"/>
          </a:xfrm>
          <a:prstGeom prst="rect">
            <a:avLst/>
          </a:prstGeom>
        </p:spPr>
      </p:pic>
      <p:pic>
        <p:nvPicPr>
          <p:cNvPr id="126" name="Picture 1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569" y="3941064"/>
            <a:ext cx="229192" cy="374893"/>
          </a:xfrm>
          <a:prstGeom prst="rect">
            <a:avLst/>
          </a:prstGeom>
        </p:spPr>
      </p:pic>
      <p:pic>
        <p:nvPicPr>
          <p:cNvPr id="127" name="Picture 1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4483" y="3927026"/>
            <a:ext cx="229192" cy="374893"/>
          </a:xfrm>
          <a:prstGeom prst="rect">
            <a:avLst/>
          </a:prstGeom>
        </p:spPr>
      </p:pic>
      <p:pic>
        <p:nvPicPr>
          <p:cNvPr id="128" name="Picture 1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5427" y="4397513"/>
            <a:ext cx="229192" cy="374893"/>
          </a:xfrm>
          <a:prstGeom prst="rect">
            <a:avLst/>
          </a:prstGeom>
        </p:spPr>
      </p:pic>
      <p:sp>
        <p:nvSpPr>
          <p:cNvPr id="225" name="Oval 224"/>
          <p:cNvSpPr/>
          <p:nvPr/>
        </p:nvSpPr>
        <p:spPr>
          <a:xfrm>
            <a:off x="1699802" y="572093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26" name="Oval 225"/>
          <p:cNvSpPr/>
          <p:nvPr/>
        </p:nvSpPr>
        <p:spPr>
          <a:xfrm>
            <a:off x="1619619" y="5993677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27" name="Oval 226"/>
          <p:cNvSpPr/>
          <p:nvPr/>
        </p:nvSpPr>
        <p:spPr>
          <a:xfrm>
            <a:off x="1571619" y="6330561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28" name="Oval 227"/>
          <p:cNvSpPr/>
          <p:nvPr/>
        </p:nvSpPr>
        <p:spPr>
          <a:xfrm>
            <a:off x="2437318" y="5688504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29" name="Oval 228"/>
          <p:cNvSpPr/>
          <p:nvPr/>
        </p:nvSpPr>
        <p:spPr>
          <a:xfrm>
            <a:off x="1428989" y="5688504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0" name="Oval 229"/>
          <p:cNvSpPr/>
          <p:nvPr/>
        </p:nvSpPr>
        <p:spPr>
          <a:xfrm>
            <a:off x="1314923" y="5977005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1" name="Oval 230"/>
          <p:cNvSpPr/>
          <p:nvPr/>
        </p:nvSpPr>
        <p:spPr>
          <a:xfrm>
            <a:off x="1298881" y="6330735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2" name="Oval 231"/>
          <p:cNvSpPr/>
          <p:nvPr/>
        </p:nvSpPr>
        <p:spPr>
          <a:xfrm>
            <a:off x="2389181" y="599407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3" name="Oval 232"/>
          <p:cNvSpPr/>
          <p:nvPr/>
        </p:nvSpPr>
        <p:spPr>
          <a:xfrm>
            <a:off x="2116666" y="589769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4" name="Oval 233"/>
          <p:cNvSpPr/>
          <p:nvPr/>
        </p:nvSpPr>
        <p:spPr>
          <a:xfrm>
            <a:off x="1764577" y="618636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5" name="Oval 234"/>
          <p:cNvSpPr/>
          <p:nvPr/>
        </p:nvSpPr>
        <p:spPr>
          <a:xfrm>
            <a:off x="1443082" y="613787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6" name="Oval 235"/>
          <p:cNvSpPr/>
          <p:nvPr/>
        </p:nvSpPr>
        <p:spPr>
          <a:xfrm>
            <a:off x="2067779" y="6122387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7" name="Oval 236"/>
          <p:cNvSpPr/>
          <p:nvPr/>
        </p:nvSpPr>
        <p:spPr>
          <a:xfrm>
            <a:off x="2341796" y="623458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24" name="Rectangle 223"/>
          <p:cNvSpPr/>
          <p:nvPr/>
        </p:nvSpPr>
        <p:spPr>
          <a:xfrm>
            <a:off x="9967714" y="5241059"/>
            <a:ext cx="1114797" cy="4219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cxnSp>
        <p:nvCxnSpPr>
          <p:cNvPr id="175" name="Straight Connector 174"/>
          <p:cNvCxnSpPr/>
          <p:nvPr/>
        </p:nvCxnSpPr>
        <p:spPr>
          <a:xfrm flipV="1">
            <a:off x="1401968" y="5517437"/>
            <a:ext cx="10590396" cy="648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11656306" y="5283520"/>
            <a:ext cx="336058" cy="240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V="1">
            <a:off x="11673748" y="5514354"/>
            <a:ext cx="286500" cy="25186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7" name="Oval 176"/>
          <p:cNvSpPr/>
          <p:nvPr/>
        </p:nvSpPr>
        <p:spPr>
          <a:xfrm>
            <a:off x="3635382" y="577521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78" name="Oval 177"/>
          <p:cNvSpPr/>
          <p:nvPr/>
        </p:nvSpPr>
        <p:spPr>
          <a:xfrm>
            <a:off x="3970339" y="580730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79" name="Oval 178"/>
          <p:cNvSpPr/>
          <p:nvPr/>
        </p:nvSpPr>
        <p:spPr>
          <a:xfrm>
            <a:off x="3553244" y="6006928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0" name="Oval 179"/>
          <p:cNvSpPr/>
          <p:nvPr/>
        </p:nvSpPr>
        <p:spPr>
          <a:xfrm>
            <a:off x="3878252" y="611210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1" name="Oval 180"/>
          <p:cNvSpPr/>
          <p:nvPr/>
        </p:nvSpPr>
        <p:spPr>
          <a:xfrm>
            <a:off x="3886273" y="642582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2" name="Oval 181"/>
          <p:cNvSpPr/>
          <p:nvPr/>
        </p:nvSpPr>
        <p:spPr>
          <a:xfrm>
            <a:off x="4215136" y="639996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3" name="Oval 182"/>
          <p:cNvSpPr/>
          <p:nvPr/>
        </p:nvSpPr>
        <p:spPr>
          <a:xfrm>
            <a:off x="4231178" y="610363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5" name="Oval 184"/>
          <p:cNvSpPr/>
          <p:nvPr/>
        </p:nvSpPr>
        <p:spPr>
          <a:xfrm>
            <a:off x="3593504" y="632020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6" name="Oval 185"/>
          <p:cNvSpPr/>
          <p:nvPr/>
        </p:nvSpPr>
        <p:spPr>
          <a:xfrm>
            <a:off x="4323265" y="576341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7" name="Oval 186"/>
          <p:cNvSpPr/>
          <p:nvPr/>
        </p:nvSpPr>
        <p:spPr>
          <a:xfrm>
            <a:off x="4420354" y="6312825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8" name="Oval 187"/>
          <p:cNvSpPr/>
          <p:nvPr/>
        </p:nvSpPr>
        <p:spPr>
          <a:xfrm>
            <a:off x="3388658" y="575085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9" name="Oval 188"/>
          <p:cNvSpPr/>
          <p:nvPr/>
        </p:nvSpPr>
        <p:spPr>
          <a:xfrm>
            <a:off x="3308475" y="602360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0" name="Oval 189"/>
          <p:cNvSpPr/>
          <p:nvPr/>
        </p:nvSpPr>
        <p:spPr>
          <a:xfrm>
            <a:off x="3260475" y="6360484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1" name="Oval 190"/>
          <p:cNvSpPr/>
          <p:nvPr/>
        </p:nvSpPr>
        <p:spPr>
          <a:xfrm>
            <a:off x="4126174" y="5718427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4" name="Oval 193"/>
          <p:cNvSpPr/>
          <p:nvPr/>
        </p:nvSpPr>
        <p:spPr>
          <a:xfrm>
            <a:off x="3117845" y="5718427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5" name="Oval 194"/>
          <p:cNvSpPr/>
          <p:nvPr/>
        </p:nvSpPr>
        <p:spPr>
          <a:xfrm>
            <a:off x="3003779" y="6006928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6" name="Oval 195"/>
          <p:cNvSpPr/>
          <p:nvPr/>
        </p:nvSpPr>
        <p:spPr>
          <a:xfrm>
            <a:off x="2987737" y="6360658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7" name="Oval 196"/>
          <p:cNvSpPr/>
          <p:nvPr/>
        </p:nvSpPr>
        <p:spPr>
          <a:xfrm>
            <a:off x="4078037" y="602400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8" name="Oval 197"/>
          <p:cNvSpPr/>
          <p:nvPr/>
        </p:nvSpPr>
        <p:spPr>
          <a:xfrm>
            <a:off x="3805522" y="592761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9" name="Oval 198"/>
          <p:cNvSpPr/>
          <p:nvPr/>
        </p:nvSpPr>
        <p:spPr>
          <a:xfrm>
            <a:off x="3453433" y="6216285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00" name="Oval 199"/>
          <p:cNvSpPr/>
          <p:nvPr/>
        </p:nvSpPr>
        <p:spPr>
          <a:xfrm>
            <a:off x="3131938" y="616779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01" name="Oval 200"/>
          <p:cNvSpPr/>
          <p:nvPr/>
        </p:nvSpPr>
        <p:spPr>
          <a:xfrm>
            <a:off x="3756635" y="615231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02" name="Oval 201"/>
          <p:cNvSpPr/>
          <p:nvPr/>
        </p:nvSpPr>
        <p:spPr>
          <a:xfrm>
            <a:off x="4030652" y="626450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306" y="5797264"/>
            <a:ext cx="408251" cy="408251"/>
          </a:xfrm>
          <a:prstGeom prst="rect">
            <a:avLst/>
          </a:prstGeom>
        </p:spPr>
      </p:pic>
      <p:pic>
        <p:nvPicPr>
          <p:cNvPr id="203" name="Picture 20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787" y="6043567"/>
            <a:ext cx="408251" cy="408251"/>
          </a:xfrm>
          <a:prstGeom prst="rect">
            <a:avLst/>
          </a:prstGeom>
        </p:spPr>
      </p:pic>
      <p:pic>
        <p:nvPicPr>
          <p:cNvPr id="204" name="Picture 20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845" y="6151837"/>
            <a:ext cx="408251" cy="408251"/>
          </a:xfrm>
          <a:prstGeom prst="rect">
            <a:avLst/>
          </a:prstGeom>
        </p:spPr>
      </p:pic>
      <p:pic>
        <p:nvPicPr>
          <p:cNvPr id="205" name="Picture 20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889" y="5839180"/>
            <a:ext cx="408251" cy="408251"/>
          </a:xfrm>
          <a:prstGeom prst="rect">
            <a:avLst/>
          </a:prstGeom>
        </p:spPr>
      </p:pic>
      <p:pic>
        <p:nvPicPr>
          <p:cNvPr id="206" name="Picture 20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682" y="6289765"/>
            <a:ext cx="408251" cy="408251"/>
          </a:xfrm>
          <a:prstGeom prst="rect">
            <a:avLst/>
          </a:prstGeom>
        </p:spPr>
      </p:pic>
      <p:pic>
        <p:nvPicPr>
          <p:cNvPr id="207" name="Picture 20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124" y="6103477"/>
            <a:ext cx="408251" cy="408251"/>
          </a:xfrm>
          <a:prstGeom prst="rect">
            <a:avLst/>
          </a:prstGeom>
        </p:spPr>
      </p:pic>
      <p:pic>
        <p:nvPicPr>
          <p:cNvPr id="208" name="Picture 20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557" y="5779190"/>
            <a:ext cx="408251" cy="408251"/>
          </a:xfrm>
          <a:prstGeom prst="rect">
            <a:avLst/>
          </a:prstGeom>
        </p:spPr>
      </p:pic>
      <p:pic>
        <p:nvPicPr>
          <p:cNvPr id="209" name="Picture 20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896" y="6292087"/>
            <a:ext cx="408251" cy="408251"/>
          </a:xfrm>
          <a:prstGeom prst="rect">
            <a:avLst/>
          </a:prstGeom>
        </p:spPr>
      </p:pic>
      <p:sp>
        <p:nvSpPr>
          <p:cNvPr id="411" name="Oval 410"/>
          <p:cNvSpPr/>
          <p:nvPr/>
        </p:nvSpPr>
        <p:spPr>
          <a:xfrm>
            <a:off x="5489665" y="5772008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12" name="Oval 411"/>
          <p:cNvSpPr/>
          <p:nvPr/>
        </p:nvSpPr>
        <p:spPr>
          <a:xfrm>
            <a:off x="5824622" y="580409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13" name="Oval 412"/>
          <p:cNvSpPr/>
          <p:nvPr/>
        </p:nvSpPr>
        <p:spPr>
          <a:xfrm>
            <a:off x="5407527" y="6003717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14" name="Oval 413"/>
          <p:cNvSpPr/>
          <p:nvPr/>
        </p:nvSpPr>
        <p:spPr>
          <a:xfrm>
            <a:off x="5732535" y="610889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15" name="Oval 414"/>
          <p:cNvSpPr/>
          <p:nvPr/>
        </p:nvSpPr>
        <p:spPr>
          <a:xfrm>
            <a:off x="5740556" y="6422611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16" name="Oval 415"/>
          <p:cNvSpPr/>
          <p:nvPr/>
        </p:nvSpPr>
        <p:spPr>
          <a:xfrm>
            <a:off x="6069419" y="6396751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17" name="Oval 416"/>
          <p:cNvSpPr/>
          <p:nvPr/>
        </p:nvSpPr>
        <p:spPr>
          <a:xfrm>
            <a:off x="6085461" y="610042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18" name="Oval 417"/>
          <p:cNvSpPr/>
          <p:nvPr/>
        </p:nvSpPr>
        <p:spPr>
          <a:xfrm>
            <a:off x="5447787" y="631698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19" name="Oval 418"/>
          <p:cNvSpPr/>
          <p:nvPr/>
        </p:nvSpPr>
        <p:spPr>
          <a:xfrm>
            <a:off x="6177548" y="576020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20" name="Oval 419"/>
          <p:cNvSpPr/>
          <p:nvPr/>
        </p:nvSpPr>
        <p:spPr>
          <a:xfrm>
            <a:off x="6274637" y="6309614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21" name="Oval 420"/>
          <p:cNvSpPr/>
          <p:nvPr/>
        </p:nvSpPr>
        <p:spPr>
          <a:xfrm>
            <a:off x="5242941" y="5747648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22" name="Oval 421"/>
          <p:cNvSpPr/>
          <p:nvPr/>
        </p:nvSpPr>
        <p:spPr>
          <a:xfrm>
            <a:off x="5162758" y="602038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23" name="Oval 422"/>
          <p:cNvSpPr/>
          <p:nvPr/>
        </p:nvSpPr>
        <p:spPr>
          <a:xfrm>
            <a:off x="5114758" y="635727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24" name="Oval 423"/>
          <p:cNvSpPr/>
          <p:nvPr/>
        </p:nvSpPr>
        <p:spPr>
          <a:xfrm>
            <a:off x="5980457" y="571521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25" name="Oval 424"/>
          <p:cNvSpPr/>
          <p:nvPr/>
        </p:nvSpPr>
        <p:spPr>
          <a:xfrm>
            <a:off x="4972128" y="571521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26" name="Oval 425"/>
          <p:cNvSpPr/>
          <p:nvPr/>
        </p:nvSpPr>
        <p:spPr>
          <a:xfrm>
            <a:off x="4858062" y="6003717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27" name="Oval 426"/>
          <p:cNvSpPr/>
          <p:nvPr/>
        </p:nvSpPr>
        <p:spPr>
          <a:xfrm>
            <a:off x="4842020" y="6357447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28" name="Oval 427"/>
          <p:cNvSpPr/>
          <p:nvPr/>
        </p:nvSpPr>
        <p:spPr>
          <a:xfrm>
            <a:off x="5932320" y="6020791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29" name="Oval 428"/>
          <p:cNvSpPr/>
          <p:nvPr/>
        </p:nvSpPr>
        <p:spPr>
          <a:xfrm>
            <a:off x="5659805" y="5924408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30" name="Oval 429"/>
          <p:cNvSpPr/>
          <p:nvPr/>
        </p:nvSpPr>
        <p:spPr>
          <a:xfrm>
            <a:off x="5307716" y="6213074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31" name="Oval 430"/>
          <p:cNvSpPr/>
          <p:nvPr/>
        </p:nvSpPr>
        <p:spPr>
          <a:xfrm>
            <a:off x="4986221" y="6164588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32" name="Oval 431"/>
          <p:cNvSpPr/>
          <p:nvPr/>
        </p:nvSpPr>
        <p:spPr>
          <a:xfrm>
            <a:off x="5610918" y="614909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33" name="Oval 432"/>
          <p:cNvSpPr/>
          <p:nvPr/>
        </p:nvSpPr>
        <p:spPr>
          <a:xfrm>
            <a:off x="5884935" y="626129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pic>
        <p:nvPicPr>
          <p:cNvPr id="434" name="Picture 4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5589" y="5794053"/>
            <a:ext cx="408251" cy="408251"/>
          </a:xfrm>
          <a:prstGeom prst="rect">
            <a:avLst/>
          </a:prstGeom>
        </p:spPr>
      </p:pic>
      <p:pic>
        <p:nvPicPr>
          <p:cNvPr id="435" name="Picture 4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070" y="6040356"/>
            <a:ext cx="408251" cy="408251"/>
          </a:xfrm>
          <a:prstGeom prst="rect">
            <a:avLst/>
          </a:prstGeom>
        </p:spPr>
      </p:pic>
      <p:pic>
        <p:nvPicPr>
          <p:cNvPr id="436" name="Picture 4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2128" y="6148626"/>
            <a:ext cx="408251" cy="408251"/>
          </a:xfrm>
          <a:prstGeom prst="rect">
            <a:avLst/>
          </a:prstGeom>
        </p:spPr>
      </p:pic>
      <p:pic>
        <p:nvPicPr>
          <p:cNvPr id="437" name="Picture 43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172" y="5835969"/>
            <a:ext cx="408251" cy="408251"/>
          </a:xfrm>
          <a:prstGeom prst="rect">
            <a:avLst/>
          </a:prstGeom>
        </p:spPr>
      </p:pic>
      <p:pic>
        <p:nvPicPr>
          <p:cNvPr id="438" name="Picture 4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965" y="6286554"/>
            <a:ext cx="408251" cy="408251"/>
          </a:xfrm>
          <a:prstGeom prst="rect">
            <a:avLst/>
          </a:prstGeom>
        </p:spPr>
      </p:pic>
      <p:pic>
        <p:nvPicPr>
          <p:cNvPr id="439" name="Picture 43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8407" y="6100266"/>
            <a:ext cx="408251" cy="408251"/>
          </a:xfrm>
          <a:prstGeom prst="rect">
            <a:avLst/>
          </a:prstGeom>
        </p:spPr>
      </p:pic>
      <p:pic>
        <p:nvPicPr>
          <p:cNvPr id="440" name="Picture 43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0840" y="5775979"/>
            <a:ext cx="408251" cy="408251"/>
          </a:xfrm>
          <a:prstGeom prst="rect">
            <a:avLst/>
          </a:prstGeom>
        </p:spPr>
      </p:pic>
      <p:pic>
        <p:nvPicPr>
          <p:cNvPr id="441" name="Picture 44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8179" y="6288876"/>
            <a:ext cx="408251" cy="40825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73923" y="5082045"/>
            <a:ext cx="8769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b="1" dirty="0" smtClean="0">
                <a:solidFill>
                  <a:srgbClr val="00B050"/>
                </a:solidFill>
              </a:rPr>
              <a:t>Free/Low Cost Attractive Special Offer </a:t>
            </a:r>
            <a:r>
              <a:rPr lang="en-ZA" sz="2400" b="1" dirty="0" smtClean="0"/>
              <a:t>- (Fill practice with patients!) </a:t>
            </a:r>
            <a:endParaRPr lang="en-ZA" sz="2400" b="1" dirty="0"/>
          </a:p>
        </p:txBody>
      </p:sp>
      <p:pic>
        <p:nvPicPr>
          <p:cNvPr id="247" name="Picture 24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830" y="4409492"/>
            <a:ext cx="229192" cy="374893"/>
          </a:xfrm>
          <a:prstGeom prst="rect">
            <a:avLst/>
          </a:prstGeom>
        </p:spPr>
      </p:pic>
      <p:pic>
        <p:nvPicPr>
          <p:cNvPr id="249" name="Picture 24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3653" y="3930729"/>
            <a:ext cx="229192" cy="374893"/>
          </a:xfrm>
          <a:prstGeom prst="rect">
            <a:avLst/>
          </a:prstGeom>
        </p:spPr>
      </p:pic>
      <p:pic>
        <p:nvPicPr>
          <p:cNvPr id="250" name="Picture 24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587" y="3907855"/>
            <a:ext cx="229192" cy="374893"/>
          </a:xfrm>
          <a:prstGeom prst="rect">
            <a:avLst/>
          </a:prstGeom>
        </p:spPr>
      </p:pic>
      <p:cxnSp>
        <p:nvCxnSpPr>
          <p:cNvPr id="38" name="Straight Arrow Connector 37"/>
          <p:cNvCxnSpPr/>
          <p:nvPr/>
        </p:nvCxnSpPr>
        <p:spPr>
          <a:xfrm flipV="1">
            <a:off x="2105281" y="1904511"/>
            <a:ext cx="6567713" cy="359509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9" name="Picture 25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625" y="4918780"/>
            <a:ext cx="229192" cy="37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857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898" y="527111"/>
            <a:ext cx="11311466" cy="769408"/>
          </a:xfrm>
        </p:spPr>
        <p:txBody>
          <a:bodyPr>
            <a:normAutofit/>
          </a:bodyPr>
          <a:lstStyle/>
          <a:p>
            <a:pPr algn="ctr"/>
            <a:r>
              <a:rPr lang="en-ZA" sz="36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How The Value </a:t>
            </a:r>
            <a:r>
              <a:rPr lang="en-ZA" sz="3600" b="1" dirty="0">
                <a:latin typeface="Helvetica" panose="020B0604020202020204" pitchFamily="34" charset="0"/>
                <a:cs typeface="Helvetica" panose="020B0604020202020204" pitchFamily="34" charset="0"/>
              </a:rPr>
              <a:t>L</a:t>
            </a:r>
            <a:r>
              <a:rPr lang="en-ZA" sz="36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adder Works</a:t>
            </a:r>
            <a:endParaRPr lang="en-ZA" sz="36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27" y="1829938"/>
            <a:ext cx="9833810" cy="39615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745011" y="4700812"/>
            <a:ext cx="40907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srgbClr val="FF0000"/>
                </a:solidFill>
              </a:rPr>
              <a:t> Teeth Whitening Package</a:t>
            </a:r>
            <a:endParaRPr lang="en-ZA" sz="2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80775" y="4255424"/>
            <a:ext cx="3663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srgbClr val="FF0000"/>
                </a:solidFill>
              </a:rPr>
              <a:t>Cavities/Crowns</a:t>
            </a:r>
            <a:endParaRPr lang="en-ZA" sz="24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66770" y="3854292"/>
            <a:ext cx="23543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srgbClr val="FF0000"/>
                </a:solidFill>
              </a:rPr>
              <a:t>Retainers/Braces</a:t>
            </a:r>
            <a:endParaRPr lang="en-ZA" sz="2400" dirty="0">
              <a:solidFill>
                <a:srgbClr val="FF0000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1946526" y="574529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4" name="Oval 13"/>
          <p:cNvSpPr/>
          <p:nvPr/>
        </p:nvSpPr>
        <p:spPr>
          <a:xfrm>
            <a:off x="2281483" y="577738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5" name="Oval 14"/>
          <p:cNvSpPr/>
          <p:nvPr/>
        </p:nvSpPr>
        <p:spPr>
          <a:xfrm>
            <a:off x="1864388" y="5977005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6" name="Oval 15"/>
          <p:cNvSpPr/>
          <p:nvPr/>
        </p:nvSpPr>
        <p:spPr>
          <a:xfrm>
            <a:off x="2189396" y="608218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7" name="Oval 16"/>
          <p:cNvSpPr/>
          <p:nvPr/>
        </p:nvSpPr>
        <p:spPr>
          <a:xfrm>
            <a:off x="2197417" y="639589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" name="Oval 17"/>
          <p:cNvSpPr/>
          <p:nvPr/>
        </p:nvSpPr>
        <p:spPr>
          <a:xfrm>
            <a:off x="2526280" y="637003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" name="Oval 18"/>
          <p:cNvSpPr/>
          <p:nvPr/>
        </p:nvSpPr>
        <p:spPr>
          <a:xfrm>
            <a:off x="2542322" y="607371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0" name="Oval 19"/>
          <p:cNvSpPr/>
          <p:nvPr/>
        </p:nvSpPr>
        <p:spPr>
          <a:xfrm>
            <a:off x="1904648" y="6290277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2" name="TextBox 21"/>
          <p:cNvSpPr txBox="1"/>
          <p:nvPr/>
        </p:nvSpPr>
        <p:spPr>
          <a:xfrm>
            <a:off x="6185937" y="3446190"/>
            <a:ext cx="1572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srgbClr val="FF0000"/>
                </a:solidFill>
              </a:rPr>
              <a:t>Implants</a:t>
            </a:r>
            <a:endParaRPr lang="en-ZA" sz="2400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954638" y="3024941"/>
            <a:ext cx="2423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srgbClr val="FF0000"/>
                </a:solidFill>
              </a:rPr>
              <a:t>Veneers</a:t>
            </a:r>
            <a:endParaRPr lang="en-ZA" sz="2400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758071" y="2595447"/>
            <a:ext cx="38193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srgbClr val="FF0000"/>
                </a:solidFill>
              </a:rPr>
              <a:t>Invisalign</a:t>
            </a:r>
            <a:endParaRPr lang="en-ZA" sz="2400" dirty="0">
              <a:solidFill>
                <a:srgbClr val="FF0000"/>
              </a:solidFill>
            </a:endParaRPr>
          </a:p>
          <a:p>
            <a:endParaRPr lang="en-ZA" sz="2400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591321" y="2177169"/>
            <a:ext cx="2671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srgbClr val="FF0000"/>
                </a:solidFill>
              </a:rPr>
              <a:t>Cosmetic Surgery</a:t>
            </a:r>
            <a:endParaRPr lang="en-ZA" sz="2400" dirty="0">
              <a:solidFill>
                <a:srgbClr val="FF0000"/>
              </a:solidFill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8569974" y="2205368"/>
            <a:ext cx="313556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Isosceles Triangle 38"/>
          <p:cNvSpPr/>
          <p:nvPr/>
        </p:nvSpPr>
        <p:spPr>
          <a:xfrm rot="3571497">
            <a:off x="8488126" y="1759928"/>
            <a:ext cx="288072" cy="31902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2" name="Oval 41"/>
          <p:cNvSpPr/>
          <p:nvPr/>
        </p:nvSpPr>
        <p:spPr>
          <a:xfrm>
            <a:off x="2634409" y="573349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97" name="TextBox 96"/>
          <p:cNvSpPr txBox="1"/>
          <p:nvPr/>
        </p:nvSpPr>
        <p:spPr>
          <a:xfrm>
            <a:off x="787785" y="2329508"/>
            <a:ext cx="53651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4000" b="1" dirty="0" smtClean="0">
                <a:solidFill>
                  <a:srgbClr val="00B050"/>
                </a:solidFill>
              </a:rPr>
              <a:t>VALUE</a:t>
            </a:r>
            <a:endParaRPr lang="en-ZA" sz="4000" b="1" dirty="0">
              <a:solidFill>
                <a:srgbClr val="00B050"/>
              </a:solidFill>
            </a:endParaRPr>
          </a:p>
        </p:txBody>
      </p:sp>
      <p:pic>
        <p:nvPicPr>
          <p:cNvPr id="102" name="Picture 10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638" y="4887610"/>
            <a:ext cx="229192" cy="374893"/>
          </a:xfrm>
          <a:prstGeom prst="rect">
            <a:avLst/>
          </a:prstGeom>
        </p:spPr>
      </p:pic>
      <p:pic>
        <p:nvPicPr>
          <p:cNvPr id="120" name="Picture 1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7763" y="4409492"/>
            <a:ext cx="229192" cy="374893"/>
          </a:xfrm>
          <a:prstGeom prst="rect">
            <a:avLst/>
          </a:prstGeom>
        </p:spPr>
      </p:pic>
      <p:pic>
        <p:nvPicPr>
          <p:cNvPr id="121" name="Picture 1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403" y="4397250"/>
            <a:ext cx="229192" cy="374893"/>
          </a:xfrm>
          <a:prstGeom prst="rect">
            <a:avLst/>
          </a:prstGeom>
        </p:spPr>
      </p:pic>
      <p:pic>
        <p:nvPicPr>
          <p:cNvPr id="125" name="Picture 1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961" y="3940473"/>
            <a:ext cx="229192" cy="374893"/>
          </a:xfrm>
          <a:prstGeom prst="rect">
            <a:avLst/>
          </a:prstGeom>
        </p:spPr>
      </p:pic>
      <p:pic>
        <p:nvPicPr>
          <p:cNvPr id="126" name="Picture 1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569" y="3941064"/>
            <a:ext cx="229192" cy="374893"/>
          </a:xfrm>
          <a:prstGeom prst="rect">
            <a:avLst/>
          </a:prstGeom>
        </p:spPr>
      </p:pic>
      <p:pic>
        <p:nvPicPr>
          <p:cNvPr id="127" name="Picture 1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4483" y="3927026"/>
            <a:ext cx="229192" cy="374893"/>
          </a:xfrm>
          <a:prstGeom prst="rect">
            <a:avLst/>
          </a:prstGeom>
        </p:spPr>
      </p:pic>
      <p:pic>
        <p:nvPicPr>
          <p:cNvPr id="128" name="Picture 1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5427" y="4397513"/>
            <a:ext cx="229192" cy="374893"/>
          </a:xfrm>
          <a:prstGeom prst="rect">
            <a:avLst/>
          </a:prstGeom>
        </p:spPr>
      </p:pic>
      <p:pic>
        <p:nvPicPr>
          <p:cNvPr id="130" name="Picture 1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098" y="3302129"/>
            <a:ext cx="229192" cy="374893"/>
          </a:xfrm>
          <a:prstGeom prst="rect">
            <a:avLst/>
          </a:prstGeom>
        </p:spPr>
      </p:pic>
      <p:pic>
        <p:nvPicPr>
          <p:cNvPr id="131" name="Picture 1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720" y="3466874"/>
            <a:ext cx="229192" cy="374893"/>
          </a:xfrm>
          <a:prstGeom prst="rect">
            <a:avLst/>
          </a:prstGeom>
        </p:spPr>
      </p:pic>
      <p:pic>
        <p:nvPicPr>
          <p:cNvPr id="134" name="Picture 1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300" y="3438794"/>
            <a:ext cx="229192" cy="374893"/>
          </a:xfrm>
          <a:prstGeom prst="rect">
            <a:avLst/>
          </a:prstGeom>
        </p:spPr>
      </p:pic>
      <p:sp>
        <p:nvSpPr>
          <p:cNvPr id="225" name="Oval 224"/>
          <p:cNvSpPr/>
          <p:nvPr/>
        </p:nvSpPr>
        <p:spPr>
          <a:xfrm>
            <a:off x="1699802" y="572093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26" name="Oval 225"/>
          <p:cNvSpPr/>
          <p:nvPr/>
        </p:nvSpPr>
        <p:spPr>
          <a:xfrm>
            <a:off x="1619619" y="5993677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27" name="Oval 226"/>
          <p:cNvSpPr/>
          <p:nvPr/>
        </p:nvSpPr>
        <p:spPr>
          <a:xfrm>
            <a:off x="1571619" y="6330561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28" name="Oval 227"/>
          <p:cNvSpPr/>
          <p:nvPr/>
        </p:nvSpPr>
        <p:spPr>
          <a:xfrm>
            <a:off x="2437318" y="5688504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29" name="Oval 228"/>
          <p:cNvSpPr/>
          <p:nvPr/>
        </p:nvSpPr>
        <p:spPr>
          <a:xfrm>
            <a:off x="1428989" y="5688504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0" name="Oval 229"/>
          <p:cNvSpPr/>
          <p:nvPr/>
        </p:nvSpPr>
        <p:spPr>
          <a:xfrm>
            <a:off x="1314923" y="5977005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1" name="Oval 230"/>
          <p:cNvSpPr/>
          <p:nvPr/>
        </p:nvSpPr>
        <p:spPr>
          <a:xfrm>
            <a:off x="1298881" y="6330735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2" name="Oval 231"/>
          <p:cNvSpPr/>
          <p:nvPr/>
        </p:nvSpPr>
        <p:spPr>
          <a:xfrm>
            <a:off x="2389181" y="599407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3" name="Oval 232"/>
          <p:cNvSpPr/>
          <p:nvPr/>
        </p:nvSpPr>
        <p:spPr>
          <a:xfrm>
            <a:off x="2116666" y="589769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4" name="Oval 233"/>
          <p:cNvSpPr/>
          <p:nvPr/>
        </p:nvSpPr>
        <p:spPr>
          <a:xfrm>
            <a:off x="1764577" y="618636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5" name="Oval 234"/>
          <p:cNvSpPr/>
          <p:nvPr/>
        </p:nvSpPr>
        <p:spPr>
          <a:xfrm>
            <a:off x="1443082" y="613787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6" name="Oval 235"/>
          <p:cNvSpPr/>
          <p:nvPr/>
        </p:nvSpPr>
        <p:spPr>
          <a:xfrm>
            <a:off x="2067779" y="6122387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7" name="Oval 236"/>
          <p:cNvSpPr/>
          <p:nvPr/>
        </p:nvSpPr>
        <p:spPr>
          <a:xfrm>
            <a:off x="2341796" y="623458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24" name="Rectangle 223"/>
          <p:cNvSpPr/>
          <p:nvPr/>
        </p:nvSpPr>
        <p:spPr>
          <a:xfrm>
            <a:off x="9967714" y="5241059"/>
            <a:ext cx="1114797" cy="4219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cxnSp>
        <p:nvCxnSpPr>
          <p:cNvPr id="175" name="Straight Connector 174"/>
          <p:cNvCxnSpPr/>
          <p:nvPr/>
        </p:nvCxnSpPr>
        <p:spPr>
          <a:xfrm flipV="1">
            <a:off x="1401968" y="5517437"/>
            <a:ext cx="10590396" cy="648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11656306" y="5283520"/>
            <a:ext cx="336058" cy="240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V="1">
            <a:off x="11673748" y="5514354"/>
            <a:ext cx="286500" cy="25186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7" name="Oval 176"/>
          <p:cNvSpPr/>
          <p:nvPr/>
        </p:nvSpPr>
        <p:spPr>
          <a:xfrm>
            <a:off x="3635382" y="577521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78" name="Oval 177"/>
          <p:cNvSpPr/>
          <p:nvPr/>
        </p:nvSpPr>
        <p:spPr>
          <a:xfrm>
            <a:off x="3970339" y="580730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79" name="Oval 178"/>
          <p:cNvSpPr/>
          <p:nvPr/>
        </p:nvSpPr>
        <p:spPr>
          <a:xfrm>
            <a:off x="3553244" y="6006928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0" name="Oval 179"/>
          <p:cNvSpPr/>
          <p:nvPr/>
        </p:nvSpPr>
        <p:spPr>
          <a:xfrm>
            <a:off x="3878252" y="611210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1" name="Oval 180"/>
          <p:cNvSpPr/>
          <p:nvPr/>
        </p:nvSpPr>
        <p:spPr>
          <a:xfrm>
            <a:off x="3886273" y="642582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2" name="Oval 181"/>
          <p:cNvSpPr/>
          <p:nvPr/>
        </p:nvSpPr>
        <p:spPr>
          <a:xfrm>
            <a:off x="4215136" y="639996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3" name="Oval 182"/>
          <p:cNvSpPr/>
          <p:nvPr/>
        </p:nvSpPr>
        <p:spPr>
          <a:xfrm>
            <a:off x="4231178" y="610363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5" name="Oval 184"/>
          <p:cNvSpPr/>
          <p:nvPr/>
        </p:nvSpPr>
        <p:spPr>
          <a:xfrm>
            <a:off x="3593504" y="632020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6" name="Oval 185"/>
          <p:cNvSpPr/>
          <p:nvPr/>
        </p:nvSpPr>
        <p:spPr>
          <a:xfrm>
            <a:off x="4323265" y="576341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7" name="Oval 186"/>
          <p:cNvSpPr/>
          <p:nvPr/>
        </p:nvSpPr>
        <p:spPr>
          <a:xfrm>
            <a:off x="4420354" y="6312825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8" name="Oval 187"/>
          <p:cNvSpPr/>
          <p:nvPr/>
        </p:nvSpPr>
        <p:spPr>
          <a:xfrm>
            <a:off x="3388658" y="575085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9" name="Oval 188"/>
          <p:cNvSpPr/>
          <p:nvPr/>
        </p:nvSpPr>
        <p:spPr>
          <a:xfrm>
            <a:off x="3308475" y="602360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0" name="Oval 189"/>
          <p:cNvSpPr/>
          <p:nvPr/>
        </p:nvSpPr>
        <p:spPr>
          <a:xfrm>
            <a:off x="3260475" y="6360484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1" name="Oval 190"/>
          <p:cNvSpPr/>
          <p:nvPr/>
        </p:nvSpPr>
        <p:spPr>
          <a:xfrm>
            <a:off x="4126174" y="5718427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4" name="Oval 193"/>
          <p:cNvSpPr/>
          <p:nvPr/>
        </p:nvSpPr>
        <p:spPr>
          <a:xfrm>
            <a:off x="3117845" y="5718427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5" name="Oval 194"/>
          <p:cNvSpPr/>
          <p:nvPr/>
        </p:nvSpPr>
        <p:spPr>
          <a:xfrm>
            <a:off x="3003779" y="6006928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6" name="Oval 195"/>
          <p:cNvSpPr/>
          <p:nvPr/>
        </p:nvSpPr>
        <p:spPr>
          <a:xfrm>
            <a:off x="2987737" y="6360658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7" name="Oval 196"/>
          <p:cNvSpPr/>
          <p:nvPr/>
        </p:nvSpPr>
        <p:spPr>
          <a:xfrm>
            <a:off x="4078037" y="602400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8" name="Oval 197"/>
          <p:cNvSpPr/>
          <p:nvPr/>
        </p:nvSpPr>
        <p:spPr>
          <a:xfrm>
            <a:off x="3805522" y="592761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9" name="Oval 198"/>
          <p:cNvSpPr/>
          <p:nvPr/>
        </p:nvSpPr>
        <p:spPr>
          <a:xfrm>
            <a:off x="3453433" y="6216285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00" name="Oval 199"/>
          <p:cNvSpPr/>
          <p:nvPr/>
        </p:nvSpPr>
        <p:spPr>
          <a:xfrm>
            <a:off x="3131938" y="616779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01" name="Oval 200"/>
          <p:cNvSpPr/>
          <p:nvPr/>
        </p:nvSpPr>
        <p:spPr>
          <a:xfrm>
            <a:off x="3756635" y="615231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02" name="Oval 201"/>
          <p:cNvSpPr/>
          <p:nvPr/>
        </p:nvSpPr>
        <p:spPr>
          <a:xfrm>
            <a:off x="4030652" y="626450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306" y="5797264"/>
            <a:ext cx="408251" cy="408251"/>
          </a:xfrm>
          <a:prstGeom prst="rect">
            <a:avLst/>
          </a:prstGeom>
        </p:spPr>
      </p:pic>
      <p:pic>
        <p:nvPicPr>
          <p:cNvPr id="203" name="Picture 20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787" y="6043567"/>
            <a:ext cx="408251" cy="408251"/>
          </a:xfrm>
          <a:prstGeom prst="rect">
            <a:avLst/>
          </a:prstGeom>
        </p:spPr>
      </p:pic>
      <p:pic>
        <p:nvPicPr>
          <p:cNvPr id="204" name="Picture 20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845" y="6151837"/>
            <a:ext cx="408251" cy="408251"/>
          </a:xfrm>
          <a:prstGeom prst="rect">
            <a:avLst/>
          </a:prstGeom>
        </p:spPr>
      </p:pic>
      <p:pic>
        <p:nvPicPr>
          <p:cNvPr id="205" name="Picture 20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889" y="5839180"/>
            <a:ext cx="408251" cy="408251"/>
          </a:xfrm>
          <a:prstGeom prst="rect">
            <a:avLst/>
          </a:prstGeom>
        </p:spPr>
      </p:pic>
      <p:pic>
        <p:nvPicPr>
          <p:cNvPr id="206" name="Picture 20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682" y="6289765"/>
            <a:ext cx="408251" cy="408251"/>
          </a:xfrm>
          <a:prstGeom prst="rect">
            <a:avLst/>
          </a:prstGeom>
        </p:spPr>
      </p:pic>
      <p:pic>
        <p:nvPicPr>
          <p:cNvPr id="207" name="Picture 20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124" y="6103477"/>
            <a:ext cx="408251" cy="408251"/>
          </a:xfrm>
          <a:prstGeom prst="rect">
            <a:avLst/>
          </a:prstGeom>
        </p:spPr>
      </p:pic>
      <p:pic>
        <p:nvPicPr>
          <p:cNvPr id="208" name="Picture 20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557" y="5779190"/>
            <a:ext cx="408251" cy="408251"/>
          </a:xfrm>
          <a:prstGeom prst="rect">
            <a:avLst/>
          </a:prstGeom>
        </p:spPr>
      </p:pic>
      <p:pic>
        <p:nvPicPr>
          <p:cNvPr id="209" name="Picture 20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896" y="6292087"/>
            <a:ext cx="408251" cy="408251"/>
          </a:xfrm>
          <a:prstGeom prst="rect">
            <a:avLst/>
          </a:prstGeom>
        </p:spPr>
      </p:pic>
      <p:sp>
        <p:nvSpPr>
          <p:cNvPr id="411" name="Oval 410"/>
          <p:cNvSpPr/>
          <p:nvPr/>
        </p:nvSpPr>
        <p:spPr>
          <a:xfrm>
            <a:off x="5489665" y="5772008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12" name="Oval 411"/>
          <p:cNvSpPr/>
          <p:nvPr/>
        </p:nvSpPr>
        <p:spPr>
          <a:xfrm>
            <a:off x="5824622" y="580409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13" name="Oval 412"/>
          <p:cNvSpPr/>
          <p:nvPr/>
        </p:nvSpPr>
        <p:spPr>
          <a:xfrm>
            <a:off x="5407527" y="6003717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14" name="Oval 413"/>
          <p:cNvSpPr/>
          <p:nvPr/>
        </p:nvSpPr>
        <p:spPr>
          <a:xfrm>
            <a:off x="5732535" y="610889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15" name="Oval 414"/>
          <p:cNvSpPr/>
          <p:nvPr/>
        </p:nvSpPr>
        <p:spPr>
          <a:xfrm>
            <a:off x="5740556" y="6422611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16" name="Oval 415"/>
          <p:cNvSpPr/>
          <p:nvPr/>
        </p:nvSpPr>
        <p:spPr>
          <a:xfrm>
            <a:off x="6069419" y="6396751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17" name="Oval 416"/>
          <p:cNvSpPr/>
          <p:nvPr/>
        </p:nvSpPr>
        <p:spPr>
          <a:xfrm>
            <a:off x="6085461" y="610042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18" name="Oval 417"/>
          <p:cNvSpPr/>
          <p:nvPr/>
        </p:nvSpPr>
        <p:spPr>
          <a:xfrm>
            <a:off x="5447787" y="631698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19" name="Oval 418"/>
          <p:cNvSpPr/>
          <p:nvPr/>
        </p:nvSpPr>
        <p:spPr>
          <a:xfrm>
            <a:off x="6177548" y="576020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20" name="Oval 419"/>
          <p:cNvSpPr/>
          <p:nvPr/>
        </p:nvSpPr>
        <p:spPr>
          <a:xfrm>
            <a:off x="6274637" y="6309614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21" name="Oval 420"/>
          <p:cNvSpPr/>
          <p:nvPr/>
        </p:nvSpPr>
        <p:spPr>
          <a:xfrm>
            <a:off x="5242941" y="5747648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22" name="Oval 421"/>
          <p:cNvSpPr/>
          <p:nvPr/>
        </p:nvSpPr>
        <p:spPr>
          <a:xfrm>
            <a:off x="5162758" y="602038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23" name="Oval 422"/>
          <p:cNvSpPr/>
          <p:nvPr/>
        </p:nvSpPr>
        <p:spPr>
          <a:xfrm>
            <a:off x="5114758" y="635727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24" name="Oval 423"/>
          <p:cNvSpPr/>
          <p:nvPr/>
        </p:nvSpPr>
        <p:spPr>
          <a:xfrm>
            <a:off x="5980457" y="571521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25" name="Oval 424"/>
          <p:cNvSpPr/>
          <p:nvPr/>
        </p:nvSpPr>
        <p:spPr>
          <a:xfrm>
            <a:off x="4972128" y="571521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26" name="Oval 425"/>
          <p:cNvSpPr/>
          <p:nvPr/>
        </p:nvSpPr>
        <p:spPr>
          <a:xfrm>
            <a:off x="4858062" y="6003717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27" name="Oval 426"/>
          <p:cNvSpPr/>
          <p:nvPr/>
        </p:nvSpPr>
        <p:spPr>
          <a:xfrm>
            <a:off x="4842020" y="6357447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28" name="Oval 427"/>
          <p:cNvSpPr/>
          <p:nvPr/>
        </p:nvSpPr>
        <p:spPr>
          <a:xfrm>
            <a:off x="5932320" y="6020791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29" name="Oval 428"/>
          <p:cNvSpPr/>
          <p:nvPr/>
        </p:nvSpPr>
        <p:spPr>
          <a:xfrm>
            <a:off x="5659805" y="5924408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30" name="Oval 429"/>
          <p:cNvSpPr/>
          <p:nvPr/>
        </p:nvSpPr>
        <p:spPr>
          <a:xfrm>
            <a:off x="5307716" y="6213074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31" name="Oval 430"/>
          <p:cNvSpPr/>
          <p:nvPr/>
        </p:nvSpPr>
        <p:spPr>
          <a:xfrm>
            <a:off x="4986221" y="6164588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32" name="Oval 431"/>
          <p:cNvSpPr/>
          <p:nvPr/>
        </p:nvSpPr>
        <p:spPr>
          <a:xfrm>
            <a:off x="5610918" y="614909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33" name="Oval 432"/>
          <p:cNvSpPr/>
          <p:nvPr/>
        </p:nvSpPr>
        <p:spPr>
          <a:xfrm>
            <a:off x="5884935" y="626129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pic>
        <p:nvPicPr>
          <p:cNvPr id="434" name="Picture 4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5589" y="5794053"/>
            <a:ext cx="408251" cy="408251"/>
          </a:xfrm>
          <a:prstGeom prst="rect">
            <a:avLst/>
          </a:prstGeom>
        </p:spPr>
      </p:pic>
      <p:pic>
        <p:nvPicPr>
          <p:cNvPr id="435" name="Picture 4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070" y="6040356"/>
            <a:ext cx="408251" cy="408251"/>
          </a:xfrm>
          <a:prstGeom prst="rect">
            <a:avLst/>
          </a:prstGeom>
        </p:spPr>
      </p:pic>
      <p:pic>
        <p:nvPicPr>
          <p:cNvPr id="436" name="Picture 4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2128" y="6148626"/>
            <a:ext cx="408251" cy="408251"/>
          </a:xfrm>
          <a:prstGeom prst="rect">
            <a:avLst/>
          </a:prstGeom>
        </p:spPr>
      </p:pic>
      <p:pic>
        <p:nvPicPr>
          <p:cNvPr id="437" name="Picture 43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172" y="5835969"/>
            <a:ext cx="408251" cy="408251"/>
          </a:xfrm>
          <a:prstGeom prst="rect">
            <a:avLst/>
          </a:prstGeom>
        </p:spPr>
      </p:pic>
      <p:pic>
        <p:nvPicPr>
          <p:cNvPr id="438" name="Picture 4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965" y="6286554"/>
            <a:ext cx="408251" cy="408251"/>
          </a:xfrm>
          <a:prstGeom prst="rect">
            <a:avLst/>
          </a:prstGeom>
        </p:spPr>
      </p:pic>
      <p:pic>
        <p:nvPicPr>
          <p:cNvPr id="439" name="Picture 43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8407" y="6100266"/>
            <a:ext cx="408251" cy="408251"/>
          </a:xfrm>
          <a:prstGeom prst="rect">
            <a:avLst/>
          </a:prstGeom>
        </p:spPr>
      </p:pic>
      <p:pic>
        <p:nvPicPr>
          <p:cNvPr id="440" name="Picture 43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0840" y="5775979"/>
            <a:ext cx="408251" cy="408251"/>
          </a:xfrm>
          <a:prstGeom prst="rect">
            <a:avLst/>
          </a:prstGeom>
        </p:spPr>
      </p:pic>
      <p:pic>
        <p:nvPicPr>
          <p:cNvPr id="441" name="Picture 44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8179" y="6288876"/>
            <a:ext cx="408251" cy="408251"/>
          </a:xfrm>
          <a:prstGeom prst="rect">
            <a:avLst/>
          </a:prstGeom>
        </p:spPr>
      </p:pic>
      <p:sp>
        <p:nvSpPr>
          <p:cNvPr id="442" name="Oval 441"/>
          <p:cNvSpPr/>
          <p:nvPr/>
        </p:nvSpPr>
        <p:spPr>
          <a:xfrm>
            <a:off x="7400310" y="580333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43" name="Oval 442"/>
          <p:cNvSpPr/>
          <p:nvPr/>
        </p:nvSpPr>
        <p:spPr>
          <a:xfrm>
            <a:off x="7735267" y="583541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44" name="Oval 443"/>
          <p:cNvSpPr/>
          <p:nvPr/>
        </p:nvSpPr>
        <p:spPr>
          <a:xfrm>
            <a:off x="7318172" y="6035041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45" name="Oval 444"/>
          <p:cNvSpPr/>
          <p:nvPr/>
        </p:nvSpPr>
        <p:spPr>
          <a:xfrm>
            <a:off x="7643180" y="614021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46" name="Oval 445"/>
          <p:cNvSpPr/>
          <p:nvPr/>
        </p:nvSpPr>
        <p:spPr>
          <a:xfrm>
            <a:off x="7651201" y="6453935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47" name="Oval 446"/>
          <p:cNvSpPr/>
          <p:nvPr/>
        </p:nvSpPr>
        <p:spPr>
          <a:xfrm>
            <a:off x="7980064" y="6428075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48" name="Oval 447"/>
          <p:cNvSpPr/>
          <p:nvPr/>
        </p:nvSpPr>
        <p:spPr>
          <a:xfrm>
            <a:off x="7996106" y="613174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49" name="Oval 448"/>
          <p:cNvSpPr/>
          <p:nvPr/>
        </p:nvSpPr>
        <p:spPr>
          <a:xfrm>
            <a:off x="7358432" y="634831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50" name="Oval 449"/>
          <p:cNvSpPr/>
          <p:nvPr/>
        </p:nvSpPr>
        <p:spPr>
          <a:xfrm>
            <a:off x="8088193" y="579152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51" name="Oval 450"/>
          <p:cNvSpPr/>
          <p:nvPr/>
        </p:nvSpPr>
        <p:spPr>
          <a:xfrm>
            <a:off x="8185282" y="6340938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52" name="Oval 451"/>
          <p:cNvSpPr/>
          <p:nvPr/>
        </p:nvSpPr>
        <p:spPr>
          <a:xfrm>
            <a:off x="7153586" y="577897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53" name="Oval 452"/>
          <p:cNvSpPr/>
          <p:nvPr/>
        </p:nvSpPr>
        <p:spPr>
          <a:xfrm>
            <a:off x="7073403" y="605171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54" name="Oval 453"/>
          <p:cNvSpPr/>
          <p:nvPr/>
        </p:nvSpPr>
        <p:spPr>
          <a:xfrm>
            <a:off x="7025403" y="6388597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55" name="Oval 454"/>
          <p:cNvSpPr/>
          <p:nvPr/>
        </p:nvSpPr>
        <p:spPr>
          <a:xfrm>
            <a:off x="7891102" y="574654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56" name="Oval 455"/>
          <p:cNvSpPr/>
          <p:nvPr/>
        </p:nvSpPr>
        <p:spPr>
          <a:xfrm>
            <a:off x="6882773" y="574654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57" name="Oval 456"/>
          <p:cNvSpPr/>
          <p:nvPr/>
        </p:nvSpPr>
        <p:spPr>
          <a:xfrm>
            <a:off x="6768707" y="6035041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58" name="Oval 457"/>
          <p:cNvSpPr/>
          <p:nvPr/>
        </p:nvSpPr>
        <p:spPr>
          <a:xfrm>
            <a:off x="6752665" y="6388771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59" name="Oval 458"/>
          <p:cNvSpPr/>
          <p:nvPr/>
        </p:nvSpPr>
        <p:spPr>
          <a:xfrm>
            <a:off x="7842965" y="6052115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60" name="Oval 459"/>
          <p:cNvSpPr/>
          <p:nvPr/>
        </p:nvSpPr>
        <p:spPr>
          <a:xfrm>
            <a:off x="7570450" y="595573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61" name="Oval 460"/>
          <p:cNvSpPr/>
          <p:nvPr/>
        </p:nvSpPr>
        <p:spPr>
          <a:xfrm>
            <a:off x="7218361" y="6244398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62" name="Oval 461"/>
          <p:cNvSpPr/>
          <p:nvPr/>
        </p:nvSpPr>
        <p:spPr>
          <a:xfrm>
            <a:off x="6896866" y="619591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63" name="Oval 462"/>
          <p:cNvSpPr/>
          <p:nvPr/>
        </p:nvSpPr>
        <p:spPr>
          <a:xfrm>
            <a:off x="7521563" y="618042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64" name="Oval 463"/>
          <p:cNvSpPr/>
          <p:nvPr/>
        </p:nvSpPr>
        <p:spPr>
          <a:xfrm>
            <a:off x="7795580" y="629261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pic>
        <p:nvPicPr>
          <p:cNvPr id="465" name="Picture 46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234" y="5825377"/>
            <a:ext cx="408251" cy="408251"/>
          </a:xfrm>
          <a:prstGeom prst="rect">
            <a:avLst/>
          </a:prstGeom>
        </p:spPr>
      </p:pic>
      <p:pic>
        <p:nvPicPr>
          <p:cNvPr id="466" name="Picture 46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9715" y="6071680"/>
            <a:ext cx="408251" cy="408251"/>
          </a:xfrm>
          <a:prstGeom prst="rect">
            <a:avLst/>
          </a:prstGeom>
        </p:spPr>
      </p:pic>
      <p:pic>
        <p:nvPicPr>
          <p:cNvPr id="467" name="Picture 46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2773" y="6179950"/>
            <a:ext cx="408251" cy="408251"/>
          </a:xfrm>
          <a:prstGeom prst="rect">
            <a:avLst/>
          </a:prstGeom>
        </p:spPr>
      </p:pic>
      <p:pic>
        <p:nvPicPr>
          <p:cNvPr id="468" name="Picture 46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817" y="5867293"/>
            <a:ext cx="408251" cy="408251"/>
          </a:xfrm>
          <a:prstGeom prst="rect">
            <a:avLst/>
          </a:prstGeom>
        </p:spPr>
      </p:pic>
      <p:pic>
        <p:nvPicPr>
          <p:cNvPr id="469" name="Picture 46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610" y="6317878"/>
            <a:ext cx="408251" cy="408251"/>
          </a:xfrm>
          <a:prstGeom prst="rect">
            <a:avLst/>
          </a:prstGeom>
        </p:spPr>
      </p:pic>
      <p:pic>
        <p:nvPicPr>
          <p:cNvPr id="470" name="Picture 46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9052" y="6131590"/>
            <a:ext cx="408251" cy="408251"/>
          </a:xfrm>
          <a:prstGeom prst="rect">
            <a:avLst/>
          </a:prstGeom>
        </p:spPr>
      </p:pic>
      <p:pic>
        <p:nvPicPr>
          <p:cNvPr id="471" name="Picture 47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1485" y="5807303"/>
            <a:ext cx="408251" cy="408251"/>
          </a:xfrm>
          <a:prstGeom prst="rect">
            <a:avLst/>
          </a:prstGeom>
        </p:spPr>
      </p:pic>
      <p:pic>
        <p:nvPicPr>
          <p:cNvPr id="472" name="Picture 47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824" y="6320200"/>
            <a:ext cx="408251" cy="40825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73923" y="5082045"/>
            <a:ext cx="8769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b="1" dirty="0" smtClean="0">
                <a:solidFill>
                  <a:srgbClr val="00B050"/>
                </a:solidFill>
              </a:rPr>
              <a:t>Free/Low Cost Attractive Special Offer </a:t>
            </a:r>
            <a:r>
              <a:rPr lang="en-ZA" sz="2400" b="1" dirty="0" smtClean="0"/>
              <a:t>- (Fill practice with patients!) </a:t>
            </a:r>
            <a:endParaRPr lang="en-ZA" sz="2400" b="1" dirty="0"/>
          </a:p>
        </p:txBody>
      </p:sp>
      <p:pic>
        <p:nvPicPr>
          <p:cNvPr id="247" name="Picture 24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830" y="4409492"/>
            <a:ext cx="229192" cy="374893"/>
          </a:xfrm>
          <a:prstGeom prst="rect">
            <a:avLst/>
          </a:prstGeom>
        </p:spPr>
      </p:pic>
      <p:pic>
        <p:nvPicPr>
          <p:cNvPr id="249" name="Picture 24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3653" y="3930729"/>
            <a:ext cx="229192" cy="374893"/>
          </a:xfrm>
          <a:prstGeom prst="rect">
            <a:avLst/>
          </a:prstGeom>
        </p:spPr>
      </p:pic>
      <p:pic>
        <p:nvPicPr>
          <p:cNvPr id="250" name="Picture 24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587" y="3907855"/>
            <a:ext cx="229192" cy="374893"/>
          </a:xfrm>
          <a:prstGeom prst="rect">
            <a:avLst/>
          </a:prstGeom>
        </p:spPr>
      </p:pic>
      <p:pic>
        <p:nvPicPr>
          <p:cNvPr id="293" name="Picture 29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020" y="3297615"/>
            <a:ext cx="229192" cy="374893"/>
          </a:xfrm>
          <a:prstGeom prst="rect">
            <a:avLst/>
          </a:prstGeom>
        </p:spPr>
      </p:pic>
      <p:pic>
        <p:nvPicPr>
          <p:cNvPr id="133" name="Picture 1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0682" y="3391087"/>
            <a:ext cx="229192" cy="374893"/>
          </a:xfrm>
          <a:prstGeom prst="rect">
            <a:avLst/>
          </a:prstGeom>
        </p:spPr>
      </p:pic>
      <p:cxnSp>
        <p:nvCxnSpPr>
          <p:cNvPr id="38" name="Straight Arrow Connector 37"/>
          <p:cNvCxnSpPr/>
          <p:nvPr/>
        </p:nvCxnSpPr>
        <p:spPr>
          <a:xfrm flipV="1">
            <a:off x="2105281" y="1904511"/>
            <a:ext cx="6567713" cy="359509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9" name="Picture 25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625" y="4918780"/>
            <a:ext cx="229192" cy="374893"/>
          </a:xfrm>
          <a:prstGeom prst="rect">
            <a:avLst/>
          </a:prstGeom>
        </p:spPr>
      </p:pic>
      <p:pic>
        <p:nvPicPr>
          <p:cNvPr id="132" name="Picture 1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020" y="3626725"/>
            <a:ext cx="229192" cy="37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015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898" y="527111"/>
            <a:ext cx="11311466" cy="769408"/>
          </a:xfrm>
        </p:spPr>
        <p:txBody>
          <a:bodyPr>
            <a:normAutofit/>
          </a:bodyPr>
          <a:lstStyle/>
          <a:p>
            <a:pPr algn="ctr"/>
            <a:r>
              <a:rPr lang="en-ZA" sz="36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How The Value </a:t>
            </a:r>
            <a:r>
              <a:rPr lang="en-ZA" sz="3600" b="1" dirty="0">
                <a:latin typeface="Helvetica" panose="020B0604020202020204" pitchFamily="34" charset="0"/>
                <a:cs typeface="Helvetica" panose="020B0604020202020204" pitchFamily="34" charset="0"/>
              </a:rPr>
              <a:t>L</a:t>
            </a:r>
            <a:r>
              <a:rPr lang="en-ZA" sz="36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adder Works</a:t>
            </a:r>
            <a:endParaRPr lang="en-ZA" sz="36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27" y="1829938"/>
            <a:ext cx="9833810" cy="39615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745011" y="4700812"/>
            <a:ext cx="40907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srgbClr val="FF0000"/>
                </a:solidFill>
              </a:rPr>
              <a:t> Teeth Whitening Package</a:t>
            </a:r>
            <a:endParaRPr lang="en-ZA" sz="2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80775" y="4255424"/>
            <a:ext cx="3663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srgbClr val="FF0000"/>
                </a:solidFill>
              </a:rPr>
              <a:t>Cavities/Crowns</a:t>
            </a:r>
            <a:endParaRPr lang="en-ZA" sz="24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66769" y="3854292"/>
            <a:ext cx="2364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srgbClr val="FF0000"/>
                </a:solidFill>
              </a:rPr>
              <a:t>Retainers/Braces</a:t>
            </a:r>
            <a:endParaRPr lang="en-ZA" sz="2400" dirty="0">
              <a:solidFill>
                <a:srgbClr val="FF0000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1946526" y="574529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4" name="Oval 13"/>
          <p:cNvSpPr/>
          <p:nvPr/>
        </p:nvSpPr>
        <p:spPr>
          <a:xfrm>
            <a:off x="2281483" y="577738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5" name="Oval 14"/>
          <p:cNvSpPr/>
          <p:nvPr/>
        </p:nvSpPr>
        <p:spPr>
          <a:xfrm>
            <a:off x="1864388" y="5977005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6" name="Oval 15"/>
          <p:cNvSpPr/>
          <p:nvPr/>
        </p:nvSpPr>
        <p:spPr>
          <a:xfrm>
            <a:off x="2189396" y="608218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7" name="Oval 16"/>
          <p:cNvSpPr/>
          <p:nvPr/>
        </p:nvSpPr>
        <p:spPr>
          <a:xfrm>
            <a:off x="2197417" y="639589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" name="Oval 17"/>
          <p:cNvSpPr/>
          <p:nvPr/>
        </p:nvSpPr>
        <p:spPr>
          <a:xfrm>
            <a:off x="2526280" y="637003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" name="Oval 18"/>
          <p:cNvSpPr/>
          <p:nvPr/>
        </p:nvSpPr>
        <p:spPr>
          <a:xfrm>
            <a:off x="2542322" y="607371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0" name="Oval 19"/>
          <p:cNvSpPr/>
          <p:nvPr/>
        </p:nvSpPr>
        <p:spPr>
          <a:xfrm>
            <a:off x="1904648" y="6290277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2" name="TextBox 21"/>
          <p:cNvSpPr txBox="1"/>
          <p:nvPr/>
        </p:nvSpPr>
        <p:spPr>
          <a:xfrm>
            <a:off x="6185937" y="3446190"/>
            <a:ext cx="1572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srgbClr val="FF0000"/>
                </a:solidFill>
              </a:rPr>
              <a:t>Implants</a:t>
            </a:r>
            <a:endParaRPr lang="en-ZA" sz="2400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954638" y="3024941"/>
            <a:ext cx="2423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srgbClr val="FF0000"/>
                </a:solidFill>
              </a:rPr>
              <a:t>Veneers</a:t>
            </a:r>
            <a:endParaRPr lang="en-ZA" sz="2400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758071" y="2595447"/>
            <a:ext cx="38193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srgbClr val="FF0000"/>
                </a:solidFill>
              </a:rPr>
              <a:t>Invisalign</a:t>
            </a:r>
            <a:endParaRPr lang="en-ZA" sz="2400" dirty="0">
              <a:solidFill>
                <a:srgbClr val="FF0000"/>
              </a:solidFill>
            </a:endParaRPr>
          </a:p>
          <a:p>
            <a:endParaRPr lang="en-ZA" sz="2400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591321" y="2177169"/>
            <a:ext cx="2671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srgbClr val="FF0000"/>
                </a:solidFill>
              </a:rPr>
              <a:t>Cosmetic Surgery</a:t>
            </a:r>
            <a:endParaRPr lang="en-ZA" sz="2400" dirty="0">
              <a:solidFill>
                <a:srgbClr val="FF0000"/>
              </a:solidFill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8569974" y="2205368"/>
            <a:ext cx="313556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Isosceles Triangle 38"/>
          <p:cNvSpPr/>
          <p:nvPr/>
        </p:nvSpPr>
        <p:spPr>
          <a:xfrm rot="3571497">
            <a:off x="8488126" y="1759928"/>
            <a:ext cx="288072" cy="31902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2" name="Oval 41"/>
          <p:cNvSpPr/>
          <p:nvPr/>
        </p:nvSpPr>
        <p:spPr>
          <a:xfrm>
            <a:off x="2634409" y="573349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97" name="TextBox 96"/>
          <p:cNvSpPr txBox="1"/>
          <p:nvPr/>
        </p:nvSpPr>
        <p:spPr>
          <a:xfrm>
            <a:off x="787785" y="2329508"/>
            <a:ext cx="53651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4000" b="1" dirty="0" smtClean="0">
                <a:solidFill>
                  <a:srgbClr val="00B050"/>
                </a:solidFill>
              </a:rPr>
              <a:t>VALUE</a:t>
            </a:r>
            <a:endParaRPr lang="en-ZA" sz="4000" b="1" dirty="0">
              <a:solidFill>
                <a:srgbClr val="00B050"/>
              </a:solidFill>
            </a:endParaRPr>
          </a:p>
        </p:txBody>
      </p:sp>
      <p:pic>
        <p:nvPicPr>
          <p:cNvPr id="102" name="Picture 10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638" y="4887610"/>
            <a:ext cx="229192" cy="374893"/>
          </a:xfrm>
          <a:prstGeom prst="rect">
            <a:avLst/>
          </a:prstGeom>
        </p:spPr>
      </p:pic>
      <p:pic>
        <p:nvPicPr>
          <p:cNvPr id="120" name="Picture 1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7763" y="4409492"/>
            <a:ext cx="229192" cy="374893"/>
          </a:xfrm>
          <a:prstGeom prst="rect">
            <a:avLst/>
          </a:prstGeom>
        </p:spPr>
      </p:pic>
      <p:pic>
        <p:nvPicPr>
          <p:cNvPr id="121" name="Picture 1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403" y="4397250"/>
            <a:ext cx="229192" cy="374893"/>
          </a:xfrm>
          <a:prstGeom prst="rect">
            <a:avLst/>
          </a:prstGeom>
        </p:spPr>
      </p:pic>
      <p:pic>
        <p:nvPicPr>
          <p:cNvPr id="125" name="Picture 1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961" y="3940473"/>
            <a:ext cx="229192" cy="374893"/>
          </a:xfrm>
          <a:prstGeom prst="rect">
            <a:avLst/>
          </a:prstGeom>
        </p:spPr>
      </p:pic>
      <p:pic>
        <p:nvPicPr>
          <p:cNvPr id="126" name="Picture 1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569" y="3941064"/>
            <a:ext cx="229192" cy="374893"/>
          </a:xfrm>
          <a:prstGeom prst="rect">
            <a:avLst/>
          </a:prstGeom>
        </p:spPr>
      </p:pic>
      <p:pic>
        <p:nvPicPr>
          <p:cNvPr id="127" name="Picture 1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4483" y="3927026"/>
            <a:ext cx="229192" cy="374893"/>
          </a:xfrm>
          <a:prstGeom prst="rect">
            <a:avLst/>
          </a:prstGeom>
        </p:spPr>
      </p:pic>
      <p:pic>
        <p:nvPicPr>
          <p:cNvPr id="128" name="Picture 1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5427" y="4397513"/>
            <a:ext cx="229192" cy="374893"/>
          </a:xfrm>
          <a:prstGeom prst="rect">
            <a:avLst/>
          </a:prstGeom>
        </p:spPr>
      </p:pic>
      <p:pic>
        <p:nvPicPr>
          <p:cNvPr id="130" name="Picture 1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098" y="3302129"/>
            <a:ext cx="229192" cy="374893"/>
          </a:xfrm>
          <a:prstGeom prst="rect">
            <a:avLst/>
          </a:prstGeom>
        </p:spPr>
      </p:pic>
      <p:pic>
        <p:nvPicPr>
          <p:cNvPr id="131" name="Picture 1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720" y="3466874"/>
            <a:ext cx="229192" cy="374893"/>
          </a:xfrm>
          <a:prstGeom prst="rect">
            <a:avLst/>
          </a:prstGeom>
        </p:spPr>
      </p:pic>
      <p:pic>
        <p:nvPicPr>
          <p:cNvPr id="134" name="Picture 1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300" y="3438794"/>
            <a:ext cx="229192" cy="374893"/>
          </a:xfrm>
          <a:prstGeom prst="rect">
            <a:avLst/>
          </a:prstGeom>
        </p:spPr>
      </p:pic>
      <p:sp>
        <p:nvSpPr>
          <p:cNvPr id="225" name="Oval 224"/>
          <p:cNvSpPr/>
          <p:nvPr/>
        </p:nvSpPr>
        <p:spPr>
          <a:xfrm>
            <a:off x="1699802" y="572093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26" name="Oval 225"/>
          <p:cNvSpPr/>
          <p:nvPr/>
        </p:nvSpPr>
        <p:spPr>
          <a:xfrm>
            <a:off x="1619619" y="5993677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27" name="Oval 226"/>
          <p:cNvSpPr/>
          <p:nvPr/>
        </p:nvSpPr>
        <p:spPr>
          <a:xfrm>
            <a:off x="1571619" y="6330561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28" name="Oval 227"/>
          <p:cNvSpPr/>
          <p:nvPr/>
        </p:nvSpPr>
        <p:spPr>
          <a:xfrm>
            <a:off x="2437318" y="5688504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29" name="Oval 228"/>
          <p:cNvSpPr/>
          <p:nvPr/>
        </p:nvSpPr>
        <p:spPr>
          <a:xfrm>
            <a:off x="1428989" y="5688504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0" name="Oval 229"/>
          <p:cNvSpPr/>
          <p:nvPr/>
        </p:nvSpPr>
        <p:spPr>
          <a:xfrm>
            <a:off x="1314923" y="5977005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1" name="Oval 230"/>
          <p:cNvSpPr/>
          <p:nvPr/>
        </p:nvSpPr>
        <p:spPr>
          <a:xfrm>
            <a:off x="1298881" y="6330735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2" name="Oval 231"/>
          <p:cNvSpPr/>
          <p:nvPr/>
        </p:nvSpPr>
        <p:spPr>
          <a:xfrm>
            <a:off x="2389181" y="599407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3" name="Oval 232"/>
          <p:cNvSpPr/>
          <p:nvPr/>
        </p:nvSpPr>
        <p:spPr>
          <a:xfrm>
            <a:off x="2116666" y="589769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4" name="Oval 233"/>
          <p:cNvSpPr/>
          <p:nvPr/>
        </p:nvSpPr>
        <p:spPr>
          <a:xfrm>
            <a:off x="1764577" y="618636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5" name="Oval 234"/>
          <p:cNvSpPr/>
          <p:nvPr/>
        </p:nvSpPr>
        <p:spPr>
          <a:xfrm>
            <a:off x="1443082" y="613787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6" name="Oval 235"/>
          <p:cNvSpPr/>
          <p:nvPr/>
        </p:nvSpPr>
        <p:spPr>
          <a:xfrm>
            <a:off x="2067779" y="6122387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7" name="Oval 236"/>
          <p:cNvSpPr/>
          <p:nvPr/>
        </p:nvSpPr>
        <p:spPr>
          <a:xfrm>
            <a:off x="2341796" y="623458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pic>
        <p:nvPicPr>
          <p:cNvPr id="309" name="Picture 30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162" y="2574732"/>
            <a:ext cx="229192" cy="374893"/>
          </a:xfrm>
          <a:prstGeom prst="rect">
            <a:avLst/>
          </a:prstGeom>
        </p:spPr>
      </p:pic>
      <p:pic>
        <p:nvPicPr>
          <p:cNvPr id="310" name="Picture 30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1315" y="2789440"/>
            <a:ext cx="229192" cy="374893"/>
          </a:xfrm>
          <a:prstGeom prst="rect">
            <a:avLst/>
          </a:prstGeom>
        </p:spPr>
      </p:pic>
      <p:pic>
        <p:nvPicPr>
          <p:cNvPr id="311" name="Picture 3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282" y="2534057"/>
            <a:ext cx="229192" cy="374893"/>
          </a:xfrm>
          <a:prstGeom prst="rect">
            <a:avLst/>
          </a:prstGeom>
        </p:spPr>
      </p:pic>
      <p:pic>
        <p:nvPicPr>
          <p:cNvPr id="312" name="Picture 3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7424" y="3116881"/>
            <a:ext cx="229192" cy="374893"/>
          </a:xfrm>
          <a:prstGeom prst="rect">
            <a:avLst/>
          </a:prstGeom>
        </p:spPr>
      </p:pic>
      <p:pic>
        <p:nvPicPr>
          <p:cNvPr id="314" name="Picture 3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2915" y="2601988"/>
            <a:ext cx="229192" cy="374893"/>
          </a:xfrm>
          <a:prstGeom prst="rect">
            <a:avLst/>
          </a:prstGeom>
        </p:spPr>
      </p:pic>
      <p:pic>
        <p:nvPicPr>
          <p:cNvPr id="315" name="Picture 3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6269" y="2967713"/>
            <a:ext cx="229192" cy="374893"/>
          </a:xfrm>
          <a:prstGeom prst="rect">
            <a:avLst/>
          </a:prstGeom>
        </p:spPr>
      </p:pic>
      <p:pic>
        <p:nvPicPr>
          <p:cNvPr id="318" name="Picture 3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604" y="2187360"/>
            <a:ext cx="273561" cy="374893"/>
          </a:xfrm>
          <a:prstGeom prst="rect">
            <a:avLst/>
          </a:prstGeom>
        </p:spPr>
      </p:pic>
      <p:pic>
        <p:nvPicPr>
          <p:cNvPr id="319" name="Picture 3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1687" y="2229654"/>
            <a:ext cx="229192" cy="374893"/>
          </a:xfrm>
          <a:prstGeom prst="rect">
            <a:avLst/>
          </a:prstGeom>
        </p:spPr>
      </p:pic>
      <p:pic>
        <p:nvPicPr>
          <p:cNvPr id="320" name="Picture 3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8464" y="2128668"/>
            <a:ext cx="229192" cy="374893"/>
          </a:xfrm>
          <a:prstGeom prst="rect">
            <a:avLst/>
          </a:prstGeom>
        </p:spPr>
      </p:pic>
      <p:pic>
        <p:nvPicPr>
          <p:cNvPr id="329" name="Picture 3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648" y="3200923"/>
            <a:ext cx="229192" cy="374893"/>
          </a:xfrm>
          <a:prstGeom prst="rect">
            <a:avLst/>
          </a:prstGeom>
        </p:spPr>
      </p:pic>
      <p:pic>
        <p:nvPicPr>
          <p:cNvPr id="330" name="Picture 3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430" y="2541970"/>
            <a:ext cx="229192" cy="374893"/>
          </a:xfrm>
          <a:prstGeom prst="rect">
            <a:avLst/>
          </a:prstGeom>
        </p:spPr>
      </p:pic>
      <p:pic>
        <p:nvPicPr>
          <p:cNvPr id="332" name="Picture 3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535" y="2880880"/>
            <a:ext cx="229192" cy="374893"/>
          </a:xfrm>
          <a:prstGeom prst="rect">
            <a:avLst/>
          </a:prstGeom>
        </p:spPr>
      </p:pic>
      <p:sp>
        <p:nvSpPr>
          <p:cNvPr id="224" name="Rectangle 223"/>
          <p:cNvSpPr/>
          <p:nvPr/>
        </p:nvSpPr>
        <p:spPr>
          <a:xfrm>
            <a:off x="9967714" y="5241059"/>
            <a:ext cx="1114797" cy="4219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cxnSp>
        <p:nvCxnSpPr>
          <p:cNvPr id="175" name="Straight Connector 174"/>
          <p:cNvCxnSpPr/>
          <p:nvPr/>
        </p:nvCxnSpPr>
        <p:spPr>
          <a:xfrm flipV="1">
            <a:off x="1401968" y="5517437"/>
            <a:ext cx="10590396" cy="648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11656306" y="5283520"/>
            <a:ext cx="336058" cy="240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V="1">
            <a:off x="11673748" y="5514354"/>
            <a:ext cx="286500" cy="25186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7" name="Oval 176"/>
          <p:cNvSpPr/>
          <p:nvPr/>
        </p:nvSpPr>
        <p:spPr>
          <a:xfrm>
            <a:off x="3635382" y="577521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78" name="Oval 177"/>
          <p:cNvSpPr/>
          <p:nvPr/>
        </p:nvSpPr>
        <p:spPr>
          <a:xfrm>
            <a:off x="3970339" y="580730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79" name="Oval 178"/>
          <p:cNvSpPr/>
          <p:nvPr/>
        </p:nvSpPr>
        <p:spPr>
          <a:xfrm>
            <a:off x="3553244" y="6006928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0" name="Oval 179"/>
          <p:cNvSpPr/>
          <p:nvPr/>
        </p:nvSpPr>
        <p:spPr>
          <a:xfrm>
            <a:off x="3878252" y="611210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1" name="Oval 180"/>
          <p:cNvSpPr/>
          <p:nvPr/>
        </p:nvSpPr>
        <p:spPr>
          <a:xfrm>
            <a:off x="3886273" y="642582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2" name="Oval 181"/>
          <p:cNvSpPr/>
          <p:nvPr/>
        </p:nvSpPr>
        <p:spPr>
          <a:xfrm>
            <a:off x="4215136" y="639996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3" name="Oval 182"/>
          <p:cNvSpPr/>
          <p:nvPr/>
        </p:nvSpPr>
        <p:spPr>
          <a:xfrm>
            <a:off x="4231178" y="610363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5" name="Oval 184"/>
          <p:cNvSpPr/>
          <p:nvPr/>
        </p:nvSpPr>
        <p:spPr>
          <a:xfrm>
            <a:off x="3593504" y="632020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6" name="Oval 185"/>
          <p:cNvSpPr/>
          <p:nvPr/>
        </p:nvSpPr>
        <p:spPr>
          <a:xfrm>
            <a:off x="4323265" y="576341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7" name="Oval 186"/>
          <p:cNvSpPr/>
          <p:nvPr/>
        </p:nvSpPr>
        <p:spPr>
          <a:xfrm>
            <a:off x="4420354" y="6312825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8" name="Oval 187"/>
          <p:cNvSpPr/>
          <p:nvPr/>
        </p:nvSpPr>
        <p:spPr>
          <a:xfrm>
            <a:off x="3388658" y="575085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9" name="Oval 188"/>
          <p:cNvSpPr/>
          <p:nvPr/>
        </p:nvSpPr>
        <p:spPr>
          <a:xfrm>
            <a:off x="3308475" y="602360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0" name="Oval 189"/>
          <p:cNvSpPr/>
          <p:nvPr/>
        </p:nvSpPr>
        <p:spPr>
          <a:xfrm>
            <a:off x="3260475" y="6360484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1" name="Oval 190"/>
          <p:cNvSpPr/>
          <p:nvPr/>
        </p:nvSpPr>
        <p:spPr>
          <a:xfrm>
            <a:off x="4126174" y="5718427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4" name="Oval 193"/>
          <p:cNvSpPr/>
          <p:nvPr/>
        </p:nvSpPr>
        <p:spPr>
          <a:xfrm>
            <a:off x="3117845" y="5718427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5" name="Oval 194"/>
          <p:cNvSpPr/>
          <p:nvPr/>
        </p:nvSpPr>
        <p:spPr>
          <a:xfrm>
            <a:off x="3003779" y="6006928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6" name="Oval 195"/>
          <p:cNvSpPr/>
          <p:nvPr/>
        </p:nvSpPr>
        <p:spPr>
          <a:xfrm>
            <a:off x="2987737" y="6360658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7" name="Oval 196"/>
          <p:cNvSpPr/>
          <p:nvPr/>
        </p:nvSpPr>
        <p:spPr>
          <a:xfrm>
            <a:off x="4078037" y="602400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8" name="Oval 197"/>
          <p:cNvSpPr/>
          <p:nvPr/>
        </p:nvSpPr>
        <p:spPr>
          <a:xfrm>
            <a:off x="3805522" y="592761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9" name="Oval 198"/>
          <p:cNvSpPr/>
          <p:nvPr/>
        </p:nvSpPr>
        <p:spPr>
          <a:xfrm>
            <a:off x="3453433" y="6216285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00" name="Oval 199"/>
          <p:cNvSpPr/>
          <p:nvPr/>
        </p:nvSpPr>
        <p:spPr>
          <a:xfrm>
            <a:off x="3131938" y="616779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01" name="Oval 200"/>
          <p:cNvSpPr/>
          <p:nvPr/>
        </p:nvSpPr>
        <p:spPr>
          <a:xfrm>
            <a:off x="3756635" y="615231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02" name="Oval 201"/>
          <p:cNvSpPr/>
          <p:nvPr/>
        </p:nvSpPr>
        <p:spPr>
          <a:xfrm>
            <a:off x="4030652" y="626450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306" y="5797264"/>
            <a:ext cx="408251" cy="408251"/>
          </a:xfrm>
          <a:prstGeom prst="rect">
            <a:avLst/>
          </a:prstGeom>
        </p:spPr>
      </p:pic>
      <p:pic>
        <p:nvPicPr>
          <p:cNvPr id="203" name="Picture 20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787" y="6043567"/>
            <a:ext cx="408251" cy="408251"/>
          </a:xfrm>
          <a:prstGeom prst="rect">
            <a:avLst/>
          </a:prstGeom>
        </p:spPr>
      </p:pic>
      <p:pic>
        <p:nvPicPr>
          <p:cNvPr id="204" name="Picture 20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845" y="6151837"/>
            <a:ext cx="408251" cy="408251"/>
          </a:xfrm>
          <a:prstGeom prst="rect">
            <a:avLst/>
          </a:prstGeom>
        </p:spPr>
      </p:pic>
      <p:pic>
        <p:nvPicPr>
          <p:cNvPr id="205" name="Picture 20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889" y="5839180"/>
            <a:ext cx="408251" cy="408251"/>
          </a:xfrm>
          <a:prstGeom prst="rect">
            <a:avLst/>
          </a:prstGeom>
        </p:spPr>
      </p:pic>
      <p:pic>
        <p:nvPicPr>
          <p:cNvPr id="206" name="Picture 20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682" y="6289765"/>
            <a:ext cx="408251" cy="408251"/>
          </a:xfrm>
          <a:prstGeom prst="rect">
            <a:avLst/>
          </a:prstGeom>
        </p:spPr>
      </p:pic>
      <p:pic>
        <p:nvPicPr>
          <p:cNvPr id="207" name="Picture 20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124" y="6103477"/>
            <a:ext cx="408251" cy="408251"/>
          </a:xfrm>
          <a:prstGeom prst="rect">
            <a:avLst/>
          </a:prstGeom>
        </p:spPr>
      </p:pic>
      <p:pic>
        <p:nvPicPr>
          <p:cNvPr id="208" name="Picture 20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557" y="5779190"/>
            <a:ext cx="408251" cy="408251"/>
          </a:xfrm>
          <a:prstGeom prst="rect">
            <a:avLst/>
          </a:prstGeom>
        </p:spPr>
      </p:pic>
      <p:pic>
        <p:nvPicPr>
          <p:cNvPr id="209" name="Picture 20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896" y="6292087"/>
            <a:ext cx="408251" cy="408251"/>
          </a:xfrm>
          <a:prstGeom prst="rect">
            <a:avLst/>
          </a:prstGeom>
        </p:spPr>
      </p:pic>
      <p:sp>
        <p:nvSpPr>
          <p:cNvPr id="411" name="Oval 410"/>
          <p:cNvSpPr/>
          <p:nvPr/>
        </p:nvSpPr>
        <p:spPr>
          <a:xfrm>
            <a:off x="5489665" y="5772008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12" name="Oval 411"/>
          <p:cNvSpPr/>
          <p:nvPr/>
        </p:nvSpPr>
        <p:spPr>
          <a:xfrm>
            <a:off x="5824622" y="580409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13" name="Oval 412"/>
          <p:cNvSpPr/>
          <p:nvPr/>
        </p:nvSpPr>
        <p:spPr>
          <a:xfrm>
            <a:off x="5407527" y="6003717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14" name="Oval 413"/>
          <p:cNvSpPr/>
          <p:nvPr/>
        </p:nvSpPr>
        <p:spPr>
          <a:xfrm>
            <a:off x="5732535" y="610889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15" name="Oval 414"/>
          <p:cNvSpPr/>
          <p:nvPr/>
        </p:nvSpPr>
        <p:spPr>
          <a:xfrm>
            <a:off x="5740556" y="6422611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16" name="Oval 415"/>
          <p:cNvSpPr/>
          <p:nvPr/>
        </p:nvSpPr>
        <p:spPr>
          <a:xfrm>
            <a:off x="6069419" y="6396751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17" name="Oval 416"/>
          <p:cNvSpPr/>
          <p:nvPr/>
        </p:nvSpPr>
        <p:spPr>
          <a:xfrm>
            <a:off x="6085461" y="610042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18" name="Oval 417"/>
          <p:cNvSpPr/>
          <p:nvPr/>
        </p:nvSpPr>
        <p:spPr>
          <a:xfrm>
            <a:off x="5447787" y="631698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19" name="Oval 418"/>
          <p:cNvSpPr/>
          <p:nvPr/>
        </p:nvSpPr>
        <p:spPr>
          <a:xfrm>
            <a:off x="6177548" y="576020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20" name="Oval 419"/>
          <p:cNvSpPr/>
          <p:nvPr/>
        </p:nvSpPr>
        <p:spPr>
          <a:xfrm>
            <a:off x="6274637" y="6309614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21" name="Oval 420"/>
          <p:cNvSpPr/>
          <p:nvPr/>
        </p:nvSpPr>
        <p:spPr>
          <a:xfrm>
            <a:off x="5242941" y="5747648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22" name="Oval 421"/>
          <p:cNvSpPr/>
          <p:nvPr/>
        </p:nvSpPr>
        <p:spPr>
          <a:xfrm>
            <a:off x="5162758" y="602038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23" name="Oval 422"/>
          <p:cNvSpPr/>
          <p:nvPr/>
        </p:nvSpPr>
        <p:spPr>
          <a:xfrm>
            <a:off x="5114758" y="635727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24" name="Oval 423"/>
          <p:cNvSpPr/>
          <p:nvPr/>
        </p:nvSpPr>
        <p:spPr>
          <a:xfrm>
            <a:off x="5980457" y="571521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25" name="Oval 424"/>
          <p:cNvSpPr/>
          <p:nvPr/>
        </p:nvSpPr>
        <p:spPr>
          <a:xfrm>
            <a:off x="4972128" y="571521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26" name="Oval 425"/>
          <p:cNvSpPr/>
          <p:nvPr/>
        </p:nvSpPr>
        <p:spPr>
          <a:xfrm>
            <a:off x="4858062" y="6003717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27" name="Oval 426"/>
          <p:cNvSpPr/>
          <p:nvPr/>
        </p:nvSpPr>
        <p:spPr>
          <a:xfrm>
            <a:off x="4842020" y="6357447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28" name="Oval 427"/>
          <p:cNvSpPr/>
          <p:nvPr/>
        </p:nvSpPr>
        <p:spPr>
          <a:xfrm>
            <a:off x="5932320" y="6020791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29" name="Oval 428"/>
          <p:cNvSpPr/>
          <p:nvPr/>
        </p:nvSpPr>
        <p:spPr>
          <a:xfrm>
            <a:off x="5659805" y="5924408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30" name="Oval 429"/>
          <p:cNvSpPr/>
          <p:nvPr/>
        </p:nvSpPr>
        <p:spPr>
          <a:xfrm>
            <a:off x="5307716" y="6213074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31" name="Oval 430"/>
          <p:cNvSpPr/>
          <p:nvPr/>
        </p:nvSpPr>
        <p:spPr>
          <a:xfrm>
            <a:off x="4986221" y="6164588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32" name="Oval 431"/>
          <p:cNvSpPr/>
          <p:nvPr/>
        </p:nvSpPr>
        <p:spPr>
          <a:xfrm>
            <a:off x="5610918" y="614909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33" name="Oval 432"/>
          <p:cNvSpPr/>
          <p:nvPr/>
        </p:nvSpPr>
        <p:spPr>
          <a:xfrm>
            <a:off x="5884935" y="626129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pic>
        <p:nvPicPr>
          <p:cNvPr id="434" name="Picture 4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5589" y="5794053"/>
            <a:ext cx="408251" cy="408251"/>
          </a:xfrm>
          <a:prstGeom prst="rect">
            <a:avLst/>
          </a:prstGeom>
        </p:spPr>
      </p:pic>
      <p:pic>
        <p:nvPicPr>
          <p:cNvPr id="435" name="Picture 4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070" y="6040356"/>
            <a:ext cx="408251" cy="408251"/>
          </a:xfrm>
          <a:prstGeom prst="rect">
            <a:avLst/>
          </a:prstGeom>
        </p:spPr>
      </p:pic>
      <p:pic>
        <p:nvPicPr>
          <p:cNvPr id="436" name="Picture 4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2128" y="6148626"/>
            <a:ext cx="408251" cy="408251"/>
          </a:xfrm>
          <a:prstGeom prst="rect">
            <a:avLst/>
          </a:prstGeom>
        </p:spPr>
      </p:pic>
      <p:pic>
        <p:nvPicPr>
          <p:cNvPr id="437" name="Picture 43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172" y="5835969"/>
            <a:ext cx="408251" cy="408251"/>
          </a:xfrm>
          <a:prstGeom prst="rect">
            <a:avLst/>
          </a:prstGeom>
        </p:spPr>
      </p:pic>
      <p:pic>
        <p:nvPicPr>
          <p:cNvPr id="438" name="Picture 4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965" y="6286554"/>
            <a:ext cx="408251" cy="408251"/>
          </a:xfrm>
          <a:prstGeom prst="rect">
            <a:avLst/>
          </a:prstGeom>
        </p:spPr>
      </p:pic>
      <p:pic>
        <p:nvPicPr>
          <p:cNvPr id="439" name="Picture 43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8407" y="6100266"/>
            <a:ext cx="408251" cy="408251"/>
          </a:xfrm>
          <a:prstGeom prst="rect">
            <a:avLst/>
          </a:prstGeom>
        </p:spPr>
      </p:pic>
      <p:pic>
        <p:nvPicPr>
          <p:cNvPr id="440" name="Picture 43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0840" y="5775979"/>
            <a:ext cx="408251" cy="408251"/>
          </a:xfrm>
          <a:prstGeom prst="rect">
            <a:avLst/>
          </a:prstGeom>
        </p:spPr>
      </p:pic>
      <p:pic>
        <p:nvPicPr>
          <p:cNvPr id="441" name="Picture 44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8179" y="6288876"/>
            <a:ext cx="408251" cy="408251"/>
          </a:xfrm>
          <a:prstGeom prst="rect">
            <a:avLst/>
          </a:prstGeom>
        </p:spPr>
      </p:pic>
      <p:sp>
        <p:nvSpPr>
          <p:cNvPr id="442" name="Oval 441"/>
          <p:cNvSpPr/>
          <p:nvPr/>
        </p:nvSpPr>
        <p:spPr>
          <a:xfrm>
            <a:off x="7400310" y="580333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43" name="Oval 442"/>
          <p:cNvSpPr/>
          <p:nvPr/>
        </p:nvSpPr>
        <p:spPr>
          <a:xfrm>
            <a:off x="7735267" y="583541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44" name="Oval 443"/>
          <p:cNvSpPr/>
          <p:nvPr/>
        </p:nvSpPr>
        <p:spPr>
          <a:xfrm>
            <a:off x="7318172" y="6035041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45" name="Oval 444"/>
          <p:cNvSpPr/>
          <p:nvPr/>
        </p:nvSpPr>
        <p:spPr>
          <a:xfrm>
            <a:off x="7643180" y="614021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46" name="Oval 445"/>
          <p:cNvSpPr/>
          <p:nvPr/>
        </p:nvSpPr>
        <p:spPr>
          <a:xfrm>
            <a:off x="7651201" y="6453935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47" name="Oval 446"/>
          <p:cNvSpPr/>
          <p:nvPr/>
        </p:nvSpPr>
        <p:spPr>
          <a:xfrm>
            <a:off x="7980064" y="6428075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48" name="Oval 447"/>
          <p:cNvSpPr/>
          <p:nvPr/>
        </p:nvSpPr>
        <p:spPr>
          <a:xfrm>
            <a:off x="7996106" y="613174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49" name="Oval 448"/>
          <p:cNvSpPr/>
          <p:nvPr/>
        </p:nvSpPr>
        <p:spPr>
          <a:xfrm>
            <a:off x="7358432" y="634831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50" name="Oval 449"/>
          <p:cNvSpPr/>
          <p:nvPr/>
        </p:nvSpPr>
        <p:spPr>
          <a:xfrm>
            <a:off x="8088193" y="579152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51" name="Oval 450"/>
          <p:cNvSpPr/>
          <p:nvPr/>
        </p:nvSpPr>
        <p:spPr>
          <a:xfrm>
            <a:off x="8185282" y="6340938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52" name="Oval 451"/>
          <p:cNvSpPr/>
          <p:nvPr/>
        </p:nvSpPr>
        <p:spPr>
          <a:xfrm>
            <a:off x="7153586" y="577897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53" name="Oval 452"/>
          <p:cNvSpPr/>
          <p:nvPr/>
        </p:nvSpPr>
        <p:spPr>
          <a:xfrm>
            <a:off x="7073403" y="605171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54" name="Oval 453"/>
          <p:cNvSpPr/>
          <p:nvPr/>
        </p:nvSpPr>
        <p:spPr>
          <a:xfrm>
            <a:off x="7025403" y="6388597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55" name="Oval 454"/>
          <p:cNvSpPr/>
          <p:nvPr/>
        </p:nvSpPr>
        <p:spPr>
          <a:xfrm>
            <a:off x="7891102" y="574654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56" name="Oval 455"/>
          <p:cNvSpPr/>
          <p:nvPr/>
        </p:nvSpPr>
        <p:spPr>
          <a:xfrm>
            <a:off x="6882773" y="574654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57" name="Oval 456"/>
          <p:cNvSpPr/>
          <p:nvPr/>
        </p:nvSpPr>
        <p:spPr>
          <a:xfrm>
            <a:off x="6768707" y="6035041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58" name="Oval 457"/>
          <p:cNvSpPr/>
          <p:nvPr/>
        </p:nvSpPr>
        <p:spPr>
          <a:xfrm>
            <a:off x="6752665" y="6388771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59" name="Oval 458"/>
          <p:cNvSpPr/>
          <p:nvPr/>
        </p:nvSpPr>
        <p:spPr>
          <a:xfrm>
            <a:off x="7842965" y="6052115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60" name="Oval 459"/>
          <p:cNvSpPr/>
          <p:nvPr/>
        </p:nvSpPr>
        <p:spPr>
          <a:xfrm>
            <a:off x="7570450" y="595573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61" name="Oval 460"/>
          <p:cNvSpPr/>
          <p:nvPr/>
        </p:nvSpPr>
        <p:spPr>
          <a:xfrm>
            <a:off x="7218361" y="6244398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62" name="Oval 461"/>
          <p:cNvSpPr/>
          <p:nvPr/>
        </p:nvSpPr>
        <p:spPr>
          <a:xfrm>
            <a:off x="6896866" y="619591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63" name="Oval 462"/>
          <p:cNvSpPr/>
          <p:nvPr/>
        </p:nvSpPr>
        <p:spPr>
          <a:xfrm>
            <a:off x="7521563" y="618042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64" name="Oval 463"/>
          <p:cNvSpPr/>
          <p:nvPr/>
        </p:nvSpPr>
        <p:spPr>
          <a:xfrm>
            <a:off x="7795580" y="629261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pic>
        <p:nvPicPr>
          <p:cNvPr id="465" name="Picture 46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234" y="5825377"/>
            <a:ext cx="408251" cy="408251"/>
          </a:xfrm>
          <a:prstGeom prst="rect">
            <a:avLst/>
          </a:prstGeom>
        </p:spPr>
      </p:pic>
      <p:pic>
        <p:nvPicPr>
          <p:cNvPr id="466" name="Picture 46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9715" y="6071680"/>
            <a:ext cx="408251" cy="408251"/>
          </a:xfrm>
          <a:prstGeom prst="rect">
            <a:avLst/>
          </a:prstGeom>
        </p:spPr>
      </p:pic>
      <p:pic>
        <p:nvPicPr>
          <p:cNvPr id="467" name="Picture 46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2773" y="6179950"/>
            <a:ext cx="408251" cy="408251"/>
          </a:xfrm>
          <a:prstGeom prst="rect">
            <a:avLst/>
          </a:prstGeom>
        </p:spPr>
      </p:pic>
      <p:pic>
        <p:nvPicPr>
          <p:cNvPr id="468" name="Picture 46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817" y="5867293"/>
            <a:ext cx="408251" cy="408251"/>
          </a:xfrm>
          <a:prstGeom prst="rect">
            <a:avLst/>
          </a:prstGeom>
        </p:spPr>
      </p:pic>
      <p:pic>
        <p:nvPicPr>
          <p:cNvPr id="469" name="Picture 46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610" y="6317878"/>
            <a:ext cx="408251" cy="408251"/>
          </a:xfrm>
          <a:prstGeom prst="rect">
            <a:avLst/>
          </a:prstGeom>
        </p:spPr>
      </p:pic>
      <p:pic>
        <p:nvPicPr>
          <p:cNvPr id="470" name="Picture 46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9052" y="6131590"/>
            <a:ext cx="408251" cy="408251"/>
          </a:xfrm>
          <a:prstGeom prst="rect">
            <a:avLst/>
          </a:prstGeom>
        </p:spPr>
      </p:pic>
      <p:pic>
        <p:nvPicPr>
          <p:cNvPr id="471" name="Picture 47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1485" y="5807303"/>
            <a:ext cx="408251" cy="408251"/>
          </a:xfrm>
          <a:prstGeom prst="rect">
            <a:avLst/>
          </a:prstGeom>
        </p:spPr>
      </p:pic>
      <p:pic>
        <p:nvPicPr>
          <p:cNvPr id="472" name="Picture 47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824" y="6320200"/>
            <a:ext cx="408251" cy="408251"/>
          </a:xfrm>
          <a:prstGeom prst="rect">
            <a:avLst/>
          </a:prstGeom>
        </p:spPr>
      </p:pic>
      <p:sp>
        <p:nvSpPr>
          <p:cNvPr id="565" name="Oval 564"/>
          <p:cNvSpPr/>
          <p:nvPr/>
        </p:nvSpPr>
        <p:spPr>
          <a:xfrm>
            <a:off x="9255234" y="580333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66" name="Oval 565"/>
          <p:cNvSpPr/>
          <p:nvPr/>
        </p:nvSpPr>
        <p:spPr>
          <a:xfrm>
            <a:off x="9590191" y="583541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67" name="Oval 566"/>
          <p:cNvSpPr/>
          <p:nvPr/>
        </p:nvSpPr>
        <p:spPr>
          <a:xfrm>
            <a:off x="9173096" y="6035041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68" name="Oval 567"/>
          <p:cNvSpPr/>
          <p:nvPr/>
        </p:nvSpPr>
        <p:spPr>
          <a:xfrm>
            <a:off x="9498104" y="614021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69" name="Oval 568"/>
          <p:cNvSpPr/>
          <p:nvPr/>
        </p:nvSpPr>
        <p:spPr>
          <a:xfrm>
            <a:off x="9506125" y="6453935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70" name="Oval 569"/>
          <p:cNvSpPr/>
          <p:nvPr/>
        </p:nvSpPr>
        <p:spPr>
          <a:xfrm>
            <a:off x="9834988" y="6428075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71" name="Oval 570"/>
          <p:cNvSpPr/>
          <p:nvPr/>
        </p:nvSpPr>
        <p:spPr>
          <a:xfrm>
            <a:off x="9851030" y="613174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72" name="Oval 571"/>
          <p:cNvSpPr/>
          <p:nvPr/>
        </p:nvSpPr>
        <p:spPr>
          <a:xfrm>
            <a:off x="9213356" y="634831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73" name="Oval 572"/>
          <p:cNvSpPr/>
          <p:nvPr/>
        </p:nvSpPr>
        <p:spPr>
          <a:xfrm>
            <a:off x="9943117" y="579152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74" name="Oval 573"/>
          <p:cNvSpPr/>
          <p:nvPr/>
        </p:nvSpPr>
        <p:spPr>
          <a:xfrm>
            <a:off x="10040206" y="6340938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75" name="Oval 574"/>
          <p:cNvSpPr/>
          <p:nvPr/>
        </p:nvSpPr>
        <p:spPr>
          <a:xfrm>
            <a:off x="9008510" y="577897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76" name="Oval 575"/>
          <p:cNvSpPr/>
          <p:nvPr/>
        </p:nvSpPr>
        <p:spPr>
          <a:xfrm>
            <a:off x="8928327" y="605171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77" name="Oval 576"/>
          <p:cNvSpPr/>
          <p:nvPr/>
        </p:nvSpPr>
        <p:spPr>
          <a:xfrm>
            <a:off x="8880327" y="6388597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78" name="Oval 577"/>
          <p:cNvSpPr/>
          <p:nvPr/>
        </p:nvSpPr>
        <p:spPr>
          <a:xfrm>
            <a:off x="9746026" y="574654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79" name="Oval 578"/>
          <p:cNvSpPr/>
          <p:nvPr/>
        </p:nvSpPr>
        <p:spPr>
          <a:xfrm>
            <a:off x="8737697" y="574654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80" name="Oval 579"/>
          <p:cNvSpPr/>
          <p:nvPr/>
        </p:nvSpPr>
        <p:spPr>
          <a:xfrm>
            <a:off x="8623631" y="6035041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81" name="Oval 580"/>
          <p:cNvSpPr/>
          <p:nvPr/>
        </p:nvSpPr>
        <p:spPr>
          <a:xfrm>
            <a:off x="8607589" y="6388771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82" name="Oval 581"/>
          <p:cNvSpPr/>
          <p:nvPr/>
        </p:nvSpPr>
        <p:spPr>
          <a:xfrm>
            <a:off x="9697889" y="6052115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83" name="Oval 582"/>
          <p:cNvSpPr/>
          <p:nvPr/>
        </p:nvSpPr>
        <p:spPr>
          <a:xfrm>
            <a:off x="9425374" y="595573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84" name="Oval 583"/>
          <p:cNvSpPr/>
          <p:nvPr/>
        </p:nvSpPr>
        <p:spPr>
          <a:xfrm>
            <a:off x="9073285" y="6244398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85" name="Oval 584"/>
          <p:cNvSpPr/>
          <p:nvPr/>
        </p:nvSpPr>
        <p:spPr>
          <a:xfrm>
            <a:off x="8751790" y="619591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86" name="Oval 585"/>
          <p:cNvSpPr/>
          <p:nvPr/>
        </p:nvSpPr>
        <p:spPr>
          <a:xfrm>
            <a:off x="9376487" y="618042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87" name="Oval 586"/>
          <p:cNvSpPr/>
          <p:nvPr/>
        </p:nvSpPr>
        <p:spPr>
          <a:xfrm>
            <a:off x="9650504" y="629261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pic>
        <p:nvPicPr>
          <p:cNvPr id="588" name="Picture 58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1158" y="5825377"/>
            <a:ext cx="408251" cy="408251"/>
          </a:xfrm>
          <a:prstGeom prst="rect">
            <a:avLst/>
          </a:prstGeom>
        </p:spPr>
      </p:pic>
      <p:pic>
        <p:nvPicPr>
          <p:cNvPr id="589" name="Picture 58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4639" y="6071680"/>
            <a:ext cx="408251" cy="408251"/>
          </a:xfrm>
          <a:prstGeom prst="rect">
            <a:avLst/>
          </a:prstGeom>
        </p:spPr>
      </p:pic>
      <p:pic>
        <p:nvPicPr>
          <p:cNvPr id="590" name="Picture 58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697" y="6179950"/>
            <a:ext cx="408251" cy="408251"/>
          </a:xfrm>
          <a:prstGeom prst="rect">
            <a:avLst/>
          </a:prstGeom>
        </p:spPr>
      </p:pic>
      <p:pic>
        <p:nvPicPr>
          <p:cNvPr id="591" name="Picture 59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2741" y="5867293"/>
            <a:ext cx="408251" cy="408251"/>
          </a:xfrm>
          <a:prstGeom prst="rect">
            <a:avLst/>
          </a:prstGeom>
        </p:spPr>
      </p:pic>
      <p:pic>
        <p:nvPicPr>
          <p:cNvPr id="592" name="Picture 59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5534" y="6317878"/>
            <a:ext cx="408251" cy="408251"/>
          </a:xfrm>
          <a:prstGeom prst="rect">
            <a:avLst/>
          </a:prstGeom>
        </p:spPr>
      </p:pic>
      <p:pic>
        <p:nvPicPr>
          <p:cNvPr id="593" name="Picture 59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3976" y="6131590"/>
            <a:ext cx="408251" cy="408251"/>
          </a:xfrm>
          <a:prstGeom prst="rect">
            <a:avLst/>
          </a:prstGeom>
        </p:spPr>
      </p:pic>
      <p:pic>
        <p:nvPicPr>
          <p:cNvPr id="594" name="Picture 59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6409" y="5807303"/>
            <a:ext cx="408251" cy="408251"/>
          </a:xfrm>
          <a:prstGeom prst="rect">
            <a:avLst/>
          </a:prstGeom>
        </p:spPr>
      </p:pic>
      <p:pic>
        <p:nvPicPr>
          <p:cNvPr id="595" name="Picture 59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3748" y="6320200"/>
            <a:ext cx="408251" cy="40825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73923" y="5082045"/>
            <a:ext cx="8769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b="1" dirty="0" smtClean="0">
                <a:solidFill>
                  <a:srgbClr val="00B050"/>
                </a:solidFill>
              </a:rPr>
              <a:t>Free/Low Cost Attractive Special Offer </a:t>
            </a:r>
            <a:r>
              <a:rPr lang="en-ZA" sz="2400" b="1" dirty="0" smtClean="0"/>
              <a:t>- (Fill practice with patients!) </a:t>
            </a:r>
            <a:endParaRPr lang="en-ZA" sz="2400" b="1" dirty="0"/>
          </a:p>
        </p:txBody>
      </p:sp>
      <p:pic>
        <p:nvPicPr>
          <p:cNvPr id="247" name="Picture 24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830" y="4409492"/>
            <a:ext cx="229192" cy="374893"/>
          </a:xfrm>
          <a:prstGeom prst="rect">
            <a:avLst/>
          </a:prstGeom>
        </p:spPr>
      </p:pic>
      <p:pic>
        <p:nvPicPr>
          <p:cNvPr id="248" name="Picture 24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758" y="2997601"/>
            <a:ext cx="229192" cy="374893"/>
          </a:xfrm>
          <a:prstGeom prst="rect">
            <a:avLst/>
          </a:prstGeom>
        </p:spPr>
      </p:pic>
      <p:pic>
        <p:nvPicPr>
          <p:cNvPr id="249" name="Picture 24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3653" y="3930729"/>
            <a:ext cx="229192" cy="374893"/>
          </a:xfrm>
          <a:prstGeom prst="rect">
            <a:avLst/>
          </a:prstGeom>
        </p:spPr>
      </p:pic>
      <p:pic>
        <p:nvPicPr>
          <p:cNvPr id="250" name="Picture 24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587" y="3907855"/>
            <a:ext cx="229192" cy="374893"/>
          </a:xfrm>
          <a:prstGeom prst="rect">
            <a:avLst/>
          </a:prstGeom>
        </p:spPr>
      </p:pic>
      <p:pic>
        <p:nvPicPr>
          <p:cNvPr id="252" name="Picture 25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5053" y="2229654"/>
            <a:ext cx="229192" cy="374893"/>
          </a:xfrm>
          <a:prstGeom prst="rect">
            <a:avLst/>
          </a:prstGeom>
        </p:spPr>
      </p:pic>
      <p:pic>
        <p:nvPicPr>
          <p:cNvPr id="253" name="Picture 25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5446" y="2541971"/>
            <a:ext cx="229192" cy="374893"/>
          </a:xfrm>
          <a:prstGeom prst="rect">
            <a:avLst/>
          </a:prstGeom>
        </p:spPr>
      </p:pic>
      <p:pic>
        <p:nvPicPr>
          <p:cNvPr id="292" name="Picture 29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289" y="2824331"/>
            <a:ext cx="229192" cy="374893"/>
          </a:xfrm>
          <a:prstGeom prst="rect">
            <a:avLst/>
          </a:prstGeom>
        </p:spPr>
      </p:pic>
      <p:pic>
        <p:nvPicPr>
          <p:cNvPr id="293" name="Picture 29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020" y="3297615"/>
            <a:ext cx="229192" cy="374893"/>
          </a:xfrm>
          <a:prstGeom prst="rect">
            <a:avLst/>
          </a:prstGeom>
        </p:spPr>
      </p:pic>
      <p:pic>
        <p:nvPicPr>
          <p:cNvPr id="133" name="Picture 1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0682" y="3391087"/>
            <a:ext cx="229192" cy="374893"/>
          </a:xfrm>
          <a:prstGeom prst="rect">
            <a:avLst/>
          </a:prstGeom>
        </p:spPr>
      </p:pic>
      <p:pic>
        <p:nvPicPr>
          <p:cNvPr id="295" name="Picture 29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086" y="2106884"/>
            <a:ext cx="229192" cy="374893"/>
          </a:xfrm>
          <a:prstGeom prst="rect">
            <a:avLst/>
          </a:prstGeom>
        </p:spPr>
      </p:pic>
      <p:pic>
        <p:nvPicPr>
          <p:cNvPr id="251" name="Picture 25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2796" y="2414542"/>
            <a:ext cx="229192" cy="374893"/>
          </a:xfrm>
          <a:prstGeom prst="rect">
            <a:avLst/>
          </a:prstGeom>
        </p:spPr>
      </p:pic>
      <p:cxnSp>
        <p:nvCxnSpPr>
          <p:cNvPr id="38" name="Straight Arrow Connector 37"/>
          <p:cNvCxnSpPr/>
          <p:nvPr/>
        </p:nvCxnSpPr>
        <p:spPr>
          <a:xfrm flipV="1">
            <a:off x="2105281" y="1904511"/>
            <a:ext cx="6567713" cy="359509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9" name="Picture 25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625" y="4918780"/>
            <a:ext cx="229192" cy="374893"/>
          </a:xfrm>
          <a:prstGeom prst="rect">
            <a:avLst/>
          </a:prstGeom>
        </p:spPr>
      </p:pic>
      <p:pic>
        <p:nvPicPr>
          <p:cNvPr id="132" name="Picture 1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020" y="3626725"/>
            <a:ext cx="229192" cy="37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40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898" y="527111"/>
            <a:ext cx="11311466" cy="769408"/>
          </a:xfrm>
        </p:spPr>
        <p:txBody>
          <a:bodyPr>
            <a:normAutofit/>
          </a:bodyPr>
          <a:lstStyle/>
          <a:p>
            <a:pPr algn="ctr"/>
            <a:r>
              <a:rPr lang="en-ZA" sz="36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How The Value </a:t>
            </a:r>
            <a:r>
              <a:rPr lang="en-ZA" sz="3600" b="1" dirty="0">
                <a:latin typeface="Helvetica" panose="020B0604020202020204" pitchFamily="34" charset="0"/>
                <a:cs typeface="Helvetica" panose="020B0604020202020204" pitchFamily="34" charset="0"/>
              </a:rPr>
              <a:t>L</a:t>
            </a:r>
            <a:r>
              <a:rPr lang="en-ZA" sz="36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adder Works</a:t>
            </a:r>
            <a:endParaRPr lang="en-ZA" sz="36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27" y="1829938"/>
            <a:ext cx="9833810" cy="39615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745011" y="4700812"/>
            <a:ext cx="40907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srgbClr val="FF0000"/>
                </a:solidFill>
              </a:rPr>
              <a:t> Teeth Whitening Package</a:t>
            </a:r>
            <a:endParaRPr lang="en-ZA" sz="2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80775" y="4255424"/>
            <a:ext cx="3663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srgbClr val="FF0000"/>
                </a:solidFill>
              </a:rPr>
              <a:t>Cavities/Crowns</a:t>
            </a:r>
            <a:endParaRPr lang="en-ZA" sz="24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66770" y="3854292"/>
            <a:ext cx="23543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srgbClr val="FF0000"/>
                </a:solidFill>
              </a:rPr>
              <a:t>Retainers/Braces</a:t>
            </a:r>
            <a:endParaRPr lang="en-ZA" sz="2400" dirty="0">
              <a:solidFill>
                <a:srgbClr val="FF0000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1946526" y="574529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4" name="Oval 13"/>
          <p:cNvSpPr/>
          <p:nvPr/>
        </p:nvSpPr>
        <p:spPr>
          <a:xfrm>
            <a:off x="2281483" y="577738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5" name="Oval 14"/>
          <p:cNvSpPr/>
          <p:nvPr/>
        </p:nvSpPr>
        <p:spPr>
          <a:xfrm>
            <a:off x="1864388" y="5977005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6" name="Oval 15"/>
          <p:cNvSpPr/>
          <p:nvPr/>
        </p:nvSpPr>
        <p:spPr>
          <a:xfrm>
            <a:off x="2189396" y="608218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7" name="Oval 16"/>
          <p:cNvSpPr/>
          <p:nvPr/>
        </p:nvSpPr>
        <p:spPr>
          <a:xfrm>
            <a:off x="2197417" y="639589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" name="Oval 17"/>
          <p:cNvSpPr/>
          <p:nvPr/>
        </p:nvSpPr>
        <p:spPr>
          <a:xfrm>
            <a:off x="2526280" y="637003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" name="Oval 18"/>
          <p:cNvSpPr/>
          <p:nvPr/>
        </p:nvSpPr>
        <p:spPr>
          <a:xfrm>
            <a:off x="2542322" y="607371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0" name="Oval 19"/>
          <p:cNvSpPr/>
          <p:nvPr/>
        </p:nvSpPr>
        <p:spPr>
          <a:xfrm>
            <a:off x="1904648" y="6290277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2" name="TextBox 21"/>
          <p:cNvSpPr txBox="1"/>
          <p:nvPr/>
        </p:nvSpPr>
        <p:spPr>
          <a:xfrm>
            <a:off x="6185937" y="3446190"/>
            <a:ext cx="1572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srgbClr val="FF0000"/>
                </a:solidFill>
              </a:rPr>
              <a:t>Implants</a:t>
            </a:r>
            <a:endParaRPr lang="en-ZA" sz="2400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954638" y="3024941"/>
            <a:ext cx="2423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srgbClr val="FF0000"/>
                </a:solidFill>
              </a:rPr>
              <a:t>Veneers</a:t>
            </a:r>
            <a:endParaRPr lang="en-ZA" sz="2400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758071" y="2595447"/>
            <a:ext cx="38193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srgbClr val="FF0000"/>
                </a:solidFill>
              </a:rPr>
              <a:t>Invisalign</a:t>
            </a:r>
            <a:endParaRPr lang="en-ZA" sz="2400" dirty="0">
              <a:solidFill>
                <a:srgbClr val="FF0000"/>
              </a:solidFill>
            </a:endParaRPr>
          </a:p>
          <a:p>
            <a:endParaRPr lang="en-ZA" sz="2400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591321" y="2177169"/>
            <a:ext cx="2671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srgbClr val="FF0000"/>
                </a:solidFill>
              </a:rPr>
              <a:t>Cosmetic Surgery</a:t>
            </a:r>
            <a:endParaRPr lang="en-ZA" sz="2400" dirty="0">
              <a:solidFill>
                <a:srgbClr val="FF0000"/>
              </a:solidFill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8569974" y="2205368"/>
            <a:ext cx="313556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Isosceles Triangle 38"/>
          <p:cNvSpPr/>
          <p:nvPr/>
        </p:nvSpPr>
        <p:spPr>
          <a:xfrm rot="3571497">
            <a:off x="8488126" y="1759928"/>
            <a:ext cx="288072" cy="31902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2" name="Oval 41"/>
          <p:cNvSpPr/>
          <p:nvPr/>
        </p:nvSpPr>
        <p:spPr>
          <a:xfrm>
            <a:off x="2634409" y="573349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97" name="TextBox 96"/>
          <p:cNvSpPr txBox="1"/>
          <p:nvPr/>
        </p:nvSpPr>
        <p:spPr>
          <a:xfrm>
            <a:off x="787785" y="2329508"/>
            <a:ext cx="53651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4000" b="1" dirty="0" smtClean="0">
                <a:solidFill>
                  <a:srgbClr val="00B050"/>
                </a:solidFill>
              </a:rPr>
              <a:t>VALUE</a:t>
            </a:r>
            <a:endParaRPr lang="en-ZA" sz="4000" b="1" dirty="0">
              <a:solidFill>
                <a:srgbClr val="00B050"/>
              </a:solidFill>
            </a:endParaRPr>
          </a:p>
        </p:txBody>
      </p:sp>
      <p:pic>
        <p:nvPicPr>
          <p:cNvPr id="102" name="Picture 10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638" y="4887610"/>
            <a:ext cx="229192" cy="374893"/>
          </a:xfrm>
          <a:prstGeom prst="rect">
            <a:avLst/>
          </a:prstGeom>
        </p:spPr>
      </p:pic>
      <p:pic>
        <p:nvPicPr>
          <p:cNvPr id="120" name="Picture 1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7763" y="4409492"/>
            <a:ext cx="229192" cy="374893"/>
          </a:xfrm>
          <a:prstGeom prst="rect">
            <a:avLst/>
          </a:prstGeom>
        </p:spPr>
      </p:pic>
      <p:pic>
        <p:nvPicPr>
          <p:cNvPr id="121" name="Picture 1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403" y="4397250"/>
            <a:ext cx="229192" cy="374893"/>
          </a:xfrm>
          <a:prstGeom prst="rect">
            <a:avLst/>
          </a:prstGeom>
        </p:spPr>
      </p:pic>
      <p:pic>
        <p:nvPicPr>
          <p:cNvPr id="125" name="Picture 1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961" y="3940473"/>
            <a:ext cx="229192" cy="374893"/>
          </a:xfrm>
          <a:prstGeom prst="rect">
            <a:avLst/>
          </a:prstGeom>
        </p:spPr>
      </p:pic>
      <p:pic>
        <p:nvPicPr>
          <p:cNvPr id="126" name="Picture 1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569" y="3941064"/>
            <a:ext cx="229192" cy="374893"/>
          </a:xfrm>
          <a:prstGeom prst="rect">
            <a:avLst/>
          </a:prstGeom>
        </p:spPr>
      </p:pic>
      <p:pic>
        <p:nvPicPr>
          <p:cNvPr id="127" name="Picture 1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4483" y="3927026"/>
            <a:ext cx="229192" cy="374893"/>
          </a:xfrm>
          <a:prstGeom prst="rect">
            <a:avLst/>
          </a:prstGeom>
        </p:spPr>
      </p:pic>
      <p:pic>
        <p:nvPicPr>
          <p:cNvPr id="128" name="Picture 1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5427" y="4397513"/>
            <a:ext cx="229192" cy="374893"/>
          </a:xfrm>
          <a:prstGeom prst="rect">
            <a:avLst/>
          </a:prstGeom>
        </p:spPr>
      </p:pic>
      <p:pic>
        <p:nvPicPr>
          <p:cNvPr id="130" name="Picture 1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098" y="3302129"/>
            <a:ext cx="229192" cy="374893"/>
          </a:xfrm>
          <a:prstGeom prst="rect">
            <a:avLst/>
          </a:prstGeom>
        </p:spPr>
      </p:pic>
      <p:pic>
        <p:nvPicPr>
          <p:cNvPr id="131" name="Picture 1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720" y="3466874"/>
            <a:ext cx="229192" cy="374893"/>
          </a:xfrm>
          <a:prstGeom prst="rect">
            <a:avLst/>
          </a:prstGeom>
        </p:spPr>
      </p:pic>
      <p:pic>
        <p:nvPicPr>
          <p:cNvPr id="134" name="Picture 1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300" y="3438794"/>
            <a:ext cx="229192" cy="374893"/>
          </a:xfrm>
          <a:prstGeom prst="rect">
            <a:avLst/>
          </a:prstGeom>
        </p:spPr>
      </p:pic>
      <p:sp>
        <p:nvSpPr>
          <p:cNvPr id="225" name="Oval 224"/>
          <p:cNvSpPr/>
          <p:nvPr/>
        </p:nvSpPr>
        <p:spPr>
          <a:xfrm>
            <a:off x="1699802" y="572093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26" name="Oval 225"/>
          <p:cNvSpPr/>
          <p:nvPr/>
        </p:nvSpPr>
        <p:spPr>
          <a:xfrm>
            <a:off x="1619619" y="5993677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27" name="Oval 226"/>
          <p:cNvSpPr/>
          <p:nvPr/>
        </p:nvSpPr>
        <p:spPr>
          <a:xfrm>
            <a:off x="1571619" y="6330561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28" name="Oval 227"/>
          <p:cNvSpPr/>
          <p:nvPr/>
        </p:nvSpPr>
        <p:spPr>
          <a:xfrm>
            <a:off x="2437318" y="5688504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29" name="Oval 228"/>
          <p:cNvSpPr/>
          <p:nvPr/>
        </p:nvSpPr>
        <p:spPr>
          <a:xfrm>
            <a:off x="1428989" y="5688504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0" name="Oval 229"/>
          <p:cNvSpPr/>
          <p:nvPr/>
        </p:nvSpPr>
        <p:spPr>
          <a:xfrm>
            <a:off x="1314923" y="5977005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1" name="Oval 230"/>
          <p:cNvSpPr/>
          <p:nvPr/>
        </p:nvSpPr>
        <p:spPr>
          <a:xfrm>
            <a:off x="1298881" y="6330735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2" name="Oval 231"/>
          <p:cNvSpPr/>
          <p:nvPr/>
        </p:nvSpPr>
        <p:spPr>
          <a:xfrm>
            <a:off x="2389181" y="599407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3" name="Oval 232"/>
          <p:cNvSpPr/>
          <p:nvPr/>
        </p:nvSpPr>
        <p:spPr>
          <a:xfrm>
            <a:off x="2116666" y="589769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4" name="Oval 233"/>
          <p:cNvSpPr/>
          <p:nvPr/>
        </p:nvSpPr>
        <p:spPr>
          <a:xfrm>
            <a:off x="1764577" y="618636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5" name="Oval 234"/>
          <p:cNvSpPr/>
          <p:nvPr/>
        </p:nvSpPr>
        <p:spPr>
          <a:xfrm>
            <a:off x="1443082" y="613787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6" name="Oval 235"/>
          <p:cNvSpPr/>
          <p:nvPr/>
        </p:nvSpPr>
        <p:spPr>
          <a:xfrm>
            <a:off x="2067779" y="6122387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7" name="Oval 236"/>
          <p:cNvSpPr/>
          <p:nvPr/>
        </p:nvSpPr>
        <p:spPr>
          <a:xfrm>
            <a:off x="2341796" y="623458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pic>
        <p:nvPicPr>
          <p:cNvPr id="309" name="Picture 30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162" y="2574732"/>
            <a:ext cx="229192" cy="374893"/>
          </a:xfrm>
          <a:prstGeom prst="rect">
            <a:avLst/>
          </a:prstGeom>
        </p:spPr>
      </p:pic>
      <p:pic>
        <p:nvPicPr>
          <p:cNvPr id="310" name="Picture 30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1315" y="2789440"/>
            <a:ext cx="229192" cy="374893"/>
          </a:xfrm>
          <a:prstGeom prst="rect">
            <a:avLst/>
          </a:prstGeom>
        </p:spPr>
      </p:pic>
      <p:pic>
        <p:nvPicPr>
          <p:cNvPr id="311" name="Picture 3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282" y="2534057"/>
            <a:ext cx="229192" cy="374893"/>
          </a:xfrm>
          <a:prstGeom prst="rect">
            <a:avLst/>
          </a:prstGeom>
        </p:spPr>
      </p:pic>
      <p:pic>
        <p:nvPicPr>
          <p:cNvPr id="312" name="Picture 3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7424" y="3116881"/>
            <a:ext cx="229192" cy="374893"/>
          </a:xfrm>
          <a:prstGeom prst="rect">
            <a:avLst/>
          </a:prstGeom>
        </p:spPr>
      </p:pic>
      <p:pic>
        <p:nvPicPr>
          <p:cNvPr id="314" name="Picture 3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2915" y="2601988"/>
            <a:ext cx="229192" cy="374893"/>
          </a:xfrm>
          <a:prstGeom prst="rect">
            <a:avLst/>
          </a:prstGeom>
        </p:spPr>
      </p:pic>
      <p:pic>
        <p:nvPicPr>
          <p:cNvPr id="315" name="Picture 3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6269" y="2967713"/>
            <a:ext cx="229192" cy="374893"/>
          </a:xfrm>
          <a:prstGeom prst="rect">
            <a:avLst/>
          </a:prstGeom>
        </p:spPr>
      </p:pic>
      <p:pic>
        <p:nvPicPr>
          <p:cNvPr id="316" name="Picture 3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772" y="1592630"/>
            <a:ext cx="229192" cy="374893"/>
          </a:xfrm>
          <a:prstGeom prst="rect">
            <a:avLst/>
          </a:prstGeom>
        </p:spPr>
      </p:pic>
      <p:pic>
        <p:nvPicPr>
          <p:cNvPr id="317" name="Picture 3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343" y="1697821"/>
            <a:ext cx="229192" cy="374893"/>
          </a:xfrm>
          <a:prstGeom prst="rect">
            <a:avLst/>
          </a:prstGeom>
        </p:spPr>
      </p:pic>
      <p:pic>
        <p:nvPicPr>
          <p:cNvPr id="318" name="Picture 3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604" y="2187360"/>
            <a:ext cx="273561" cy="374893"/>
          </a:xfrm>
          <a:prstGeom prst="rect">
            <a:avLst/>
          </a:prstGeom>
        </p:spPr>
      </p:pic>
      <p:pic>
        <p:nvPicPr>
          <p:cNvPr id="319" name="Picture 3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1687" y="2229654"/>
            <a:ext cx="229192" cy="374893"/>
          </a:xfrm>
          <a:prstGeom prst="rect">
            <a:avLst/>
          </a:prstGeom>
        </p:spPr>
      </p:pic>
      <p:pic>
        <p:nvPicPr>
          <p:cNvPr id="320" name="Picture 3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8464" y="2128668"/>
            <a:ext cx="229192" cy="374893"/>
          </a:xfrm>
          <a:prstGeom prst="rect">
            <a:avLst/>
          </a:prstGeom>
        </p:spPr>
      </p:pic>
      <p:pic>
        <p:nvPicPr>
          <p:cNvPr id="321" name="Picture 3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042" y="1525365"/>
            <a:ext cx="229192" cy="374893"/>
          </a:xfrm>
          <a:prstGeom prst="rect">
            <a:avLst/>
          </a:prstGeom>
        </p:spPr>
      </p:pic>
      <p:pic>
        <p:nvPicPr>
          <p:cNvPr id="322" name="Picture 3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840" y="1727259"/>
            <a:ext cx="229192" cy="374893"/>
          </a:xfrm>
          <a:prstGeom prst="rect">
            <a:avLst/>
          </a:prstGeom>
        </p:spPr>
      </p:pic>
      <p:pic>
        <p:nvPicPr>
          <p:cNvPr id="323" name="Picture 3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740" y="1731991"/>
            <a:ext cx="229192" cy="374893"/>
          </a:xfrm>
          <a:prstGeom prst="rect">
            <a:avLst/>
          </a:prstGeom>
        </p:spPr>
      </p:pic>
      <p:pic>
        <p:nvPicPr>
          <p:cNvPr id="324" name="Picture 3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8189" y="1703201"/>
            <a:ext cx="229192" cy="374893"/>
          </a:xfrm>
          <a:prstGeom prst="rect">
            <a:avLst/>
          </a:prstGeom>
        </p:spPr>
      </p:pic>
      <p:pic>
        <p:nvPicPr>
          <p:cNvPr id="325" name="Picture 3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6014" y="1376099"/>
            <a:ext cx="229192" cy="374893"/>
          </a:xfrm>
          <a:prstGeom prst="rect">
            <a:avLst/>
          </a:prstGeom>
        </p:spPr>
      </p:pic>
      <p:pic>
        <p:nvPicPr>
          <p:cNvPr id="326" name="Picture 3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4460" y="1376100"/>
            <a:ext cx="229192" cy="374893"/>
          </a:xfrm>
          <a:prstGeom prst="rect">
            <a:avLst/>
          </a:prstGeom>
        </p:spPr>
      </p:pic>
      <p:pic>
        <p:nvPicPr>
          <p:cNvPr id="327" name="Picture 3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152" y="1408738"/>
            <a:ext cx="229192" cy="374893"/>
          </a:xfrm>
          <a:prstGeom prst="rect">
            <a:avLst/>
          </a:prstGeom>
        </p:spPr>
      </p:pic>
      <p:pic>
        <p:nvPicPr>
          <p:cNvPr id="328" name="Picture 3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4839" y="1416113"/>
            <a:ext cx="229192" cy="374893"/>
          </a:xfrm>
          <a:prstGeom prst="rect">
            <a:avLst/>
          </a:prstGeom>
        </p:spPr>
      </p:pic>
      <p:pic>
        <p:nvPicPr>
          <p:cNvPr id="329" name="Picture 3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648" y="3200923"/>
            <a:ext cx="229192" cy="374893"/>
          </a:xfrm>
          <a:prstGeom prst="rect">
            <a:avLst/>
          </a:prstGeom>
        </p:spPr>
      </p:pic>
      <p:pic>
        <p:nvPicPr>
          <p:cNvPr id="330" name="Picture 3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430" y="2541970"/>
            <a:ext cx="229192" cy="374893"/>
          </a:xfrm>
          <a:prstGeom prst="rect">
            <a:avLst/>
          </a:prstGeom>
        </p:spPr>
      </p:pic>
      <p:pic>
        <p:nvPicPr>
          <p:cNvPr id="331" name="Picture 3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726" y="1378974"/>
            <a:ext cx="229192" cy="374893"/>
          </a:xfrm>
          <a:prstGeom prst="rect">
            <a:avLst/>
          </a:prstGeom>
        </p:spPr>
      </p:pic>
      <p:pic>
        <p:nvPicPr>
          <p:cNvPr id="332" name="Picture 3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535" y="2880880"/>
            <a:ext cx="229192" cy="374893"/>
          </a:xfrm>
          <a:prstGeom prst="rect">
            <a:avLst/>
          </a:prstGeom>
        </p:spPr>
      </p:pic>
      <p:sp>
        <p:nvSpPr>
          <p:cNvPr id="224" name="Rectangle 223"/>
          <p:cNvSpPr/>
          <p:nvPr/>
        </p:nvSpPr>
        <p:spPr>
          <a:xfrm>
            <a:off x="9967714" y="5241059"/>
            <a:ext cx="1114797" cy="4219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cxnSp>
        <p:nvCxnSpPr>
          <p:cNvPr id="175" name="Straight Connector 174"/>
          <p:cNvCxnSpPr/>
          <p:nvPr/>
        </p:nvCxnSpPr>
        <p:spPr>
          <a:xfrm flipV="1">
            <a:off x="1401968" y="5517437"/>
            <a:ext cx="10590396" cy="648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11656306" y="5283520"/>
            <a:ext cx="336058" cy="240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V="1">
            <a:off x="11673748" y="5514354"/>
            <a:ext cx="286500" cy="25186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7" name="Oval 176"/>
          <p:cNvSpPr/>
          <p:nvPr/>
        </p:nvSpPr>
        <p:spPr>
          <a:xfrm>
            <a:off x="3635382" y="577521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78" name="Oval 177"/>
          <p:cNvSpPr/>
          <p:nvPr/>
        </p:nvSpPr>
        <p:spPr>
          <a:xfrm>
            <a:off x="3970339" y="580730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79" name="Oval 178"/>
          <p:cNvSpPr/>
          <p:nvPr/>
        </p:nvSpPr>
        <p:spPr>
          <a:xfrm>
            <a:off x="3553244" y="6006928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0" name="Oval 179"/>
          <p:cNvSpPr/>
          <p:nvPr/>
        </p:nvSpPr>
        <p:spPr>
          <a:xfrm>
            <a:off x="3878252" y="611210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1" name="Oval 180"/>
          <p:cNvSpPr/>
          <p:nvPr/>
        </p:nvSpPr>
        <p:spPr>
          <a:xfrm>
            <a:off x="3886273" y="642582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2" name="Oval 181"/>
          <p:cNvSpPr/>
          <p:nvPr/>
        </p:nvSpPr>
        <p:spPr>
          <a:xfrm>
            <a:off x="4215136" y="639996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3" name="Oval 182"/>
          <p:cNvSpPr/>
          <p:nvPr/>
        </p:nvSpPr>
        <p:spPr>
          <a:xfrm>
            <a:off x="4231178" y="610363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5" name="Oval 184"/>
          <p:cNvSpPr/>
          <p:nvPr/>
        </p:nvSpPr>
        <p:spPr>
          <a:xfrm>
            <a:off x="3593504" y="632020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6" name="Oval 185"/>
          <p:cNvSpPr/>
          <p:nvPr/>
        </p:nvSpPr>
        <p:spPr>
          <a:xfrm>
            <a:off x="4323265" y="576341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7" name="Oval 186"/>
          <p:cNvSpPr/>
          <p:nvPr/>
        </p:nvSpPr>
        <p:spPr>
          <a:xfrm>
            <a:off x="4420354" y="6312825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8" name="Oval 187"/>
          <p:cNvSpPr/>
          <p:nvPr/>
        </p:nvSpPr>
        <p:spPr>
          <a:xfrm>
            <a:off x="3388658" y="575085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9" name="Oval 188"/>
          <p:cNvSpPr/>
          <p:nvPr/>
        </p:nvSpPr>
        <p:spPr>
          <a:xfrm>
            <a:off x="3308475" y="602360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0" name="Oval 189"/>
          <p:cNvSpPr/>
          <p:nvPr/>
        </p:nvSpPr>
        <p:spPr>
          <a:xfrm>
            <a:off x="3260475" y="6360484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1" name="Oval 190"/>
          <p:cNvSpPr/>
          <p:nvPr/>
        </p:nvSpPr>
        <p:spPr>
          <a:xfrm>
            <a:off x="4126174" y="5718427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4" name="Oval 193"/>
          <p:cNvSpPr/>
          <p:nvPr/>
        </p:nvSpPr>
        <p:spPr>
          <a:xfrm>
            <a:off x="3117845" y="5718427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5" name="Oval 194"/>
          <p:cNvSpPr/>
          <p:nvPr/>
        </p:nvSpPr>
        <p:spPr>
          <a:xfrm>
            <a:off x="3003779" y="6006928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6" name="Oval 195"/>
          <p:cNvSpPr/>
          <p:nvPr/>
        </p:nvSpPr>
        <p:spPr>
          <a:xfrm>
            <a:off x="2987737" y="6360658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7" name="Oval 196"/>
          <p:cNvSpPr/>
          <p:nvPr/>
        </p:nvSpPr>
        <p:spPr>
          <a:xfrm>
            <a:off x="4078037" y="602400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8" name="Oval 197"/>
          <p:cNvSpPr/>
          <p:nvPr/>
        </p:nvSpPr>
        <p:spPr>
          <a:xfrm>
            <a:off x="3805522" y="592761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9" name="Oval 198"/>
          <p:cNvSpPr/>
          <p:nvPr/>
        </p:nvSpPr>
        <p:spPr>
          <a:xfrm>
            <a:off x="3453433" y="6216285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00" name="Oval 199"/>
          <p:cNvSpPr/>
          <p:nvPr/>
        </p:nvSpPr>
        <p:spPr>
          <a:xfrm>
            <a:off x="3131938" y="616779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01" name="Oval 200"/>
          <p:cNvSpPr/>
          <p:nvPr/>
        </p:nvSpPr>
        <p:spPr>
          <a:xfrm>
            <a:off x="3756635" y="615231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02" name="Oval 201"/>
          <p:cNvSpPr/>
          <p:nvPr/>
        </p:nvSpPr>
        <p:spPr>
          <a:xfrm>
            <a:off x="4030652" y="626450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306" y="5797264"/>
            <a:ext cx="408251" cy="408251"/>
          </a:xfrm>
          <a:prstGeom prst="rect">
            <a:avLst/>
          </a:prstGeom>
        </p:spPr>
      </p:pic>
      <p:pic>
        <p:nvPicPr>
          <p:cNvPr id="203" name="Picture 20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787" y="6043567"/>
            <a:ext cx="408251" cy="408251"/>
          </a:xfrm>
          <a:prstGeom prst="rect">
            <a:avLst/>
          </a:prstGeom>
        </p:spPr>
      </p:pic>
      <p:pic>
        <p:nvPicPr>
          <p:cNvPr id="204" name="Picture 20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845" y="6151837"/>
            <a:ext cx="408251" cy="408251"/>
          </a:xfrm>
          <a:prstGeom prst="rect">
            <a:avLst/>
          </a:prstGeom>
        </p:spPr>
      </p:pic>
      <p:pic>
        <p:nvPicPr>
          <p:cNvPr id="205" name="Picture 20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889" y="5839180"/>
            <a:ext cx="408251" cy="408251"/>
          </a:xfrm>
          <a:prstGeom prst="rect">
            <a:avLst/>
          </a:prstGeom>
        </p:spPr>
      </p:pic>
      <p:pic>
        <p:nvPicPr>
          <p:cNvPr id="206" name="Picture 20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682" y="6289765"/>
            <a:ext cx="408251" cy="408251"/>
          </a:xfrm>
          <a:prstGeom prst="rect">
            <a:avLst/>
          </a:prstGeom>
        </p:spPr>
      </p:pic>
      <p:pic>
        <p:nvPicPr>
          <p:cNvPr id="207" name="Picture 20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124" y="6103477"/>
            <a:ext cx="408251" cy="408251"/>
          </a:xfrm>
          <a:prstGeom prst="rect">
            <a:avLst/>
          </a:prstGeom>
        </p:spPr>
      </p:pic>
      <p:pic>
        <p:nvPicPr>
          <p:cNvPr id="208" name="Picture 20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557" y="5779190"/>
            <a:ext cx="408251" cy="408251"/>
          </a:xfrm>
          <a:prstGeom prst="rect">
            <a:avLst/>
          </a:prstGeom>
        </p:spPr>
      </p:pic>
      <p:pic>
        <p:nvPicPr>
          <p:cNvPr id="209" name="Picture 20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896" y="6292087"/>
            <a:ext cx="408251" cy="408251"/>
          </a:xfrm>
          <a:prstGeom prst="rect">
            <a:avLst/>
          </a:prstGeom>
        </p:spPr>
      </p:pic>
      <p:sp>
        <p:nvSpPr>
          <p:cNvPr id="411" name="Oval 410"/>
          <p:cNvSpPr/>
          <p:nvPr/>
        </p:nvSpPr>
        <p:spPr>
          <a:xfrm>
            <a:off x="5489665" y="5772008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12" name="Oval 411"/>
          <p:cNvSpPr/>
          <p:nvPr/>
        </p:nvSpPr>
        <p:spPr>
          <a:xfrm>
            <a:off x="5824622" y="580409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13" name="Oval 412"/>
          <p:cNvSpPr/>
          <p:nvPr/>
        </p:nvSpPr>
        <p:spPr>
          <a:xfrm>
            <a:off x="5407527" y="6003717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14" name="Oval 413"/>
          <p:cNvSpPr/>
          <p:nvPr/>
        </p:nvSpPr>
        <p:spPr>
          <a:xfrm>
            <a:off x="5732535" y="610889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15" name="Oval 414"/>
          <p:cNvSpPr/>
          <p:nvPr/>
        </p:nvSpPr>
        <p:spPr>
          <a:xfrm>
            <a:off x="5740556" y="6422611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16" name="Oval 415"/>
          <p:cNvSpPr/>
          <p:nvPr/>
        </p:nvSpPr>
        <p:spPr>
          <a:xfrm>
            <a:off x="6069419" y="6396751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17" name="Oval 416"/>
          <p:cNvSpPr/>
          <p:nvPr/>
        </p:nvSpPr>
        <p:spPr>
          <a:xfrm>
            <a:off x="6085461" y="610042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18" name="Oval 417"/>
          <p:cNvSpPr/>
          <p:nvPr/>
        </p:nvSpPr>
        <p:spPr>
          <a:xfrm>
            <a:off x="5447787" y="631698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19" name="Oval 418"/>
          <p:cNvSpPr/>
          <p:nvPr/>
        </p:nvSpPr>
        <p:spPr>
          <a:xfrm>
            <a:off x="6177548" y="576020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20" name="Oval 419"/>
          <p:cNvSpPr/>
          <p:nvPr/>
        </p:nvSpPr>
        <p:spPr>
          <a:xfrm>
            <a:off x="6274637" y="6309614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21" name="Oval 420"/>
          <p:cNvSpPr/>
          <p:nvPr/>
        </p:nvSpPr>
        <p:spPr>
          <a:xfrm>
            <a:off x="5242941" y="5747648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22" name="Oval 421"/>
          <p:cNvSpPr/>
          <p:nvPr/>
        </p:nvSpPr>
        <p:spPr>
          <a:xfrm>
            <a:off x="5162758" y="602038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23" name="Oval 422"/>
          <p:cNvSpPr/>
          <p:nvPr/>
        </p:nvSpPr>
        <p:spPr>
          <a:xfrm>
            <a:off x="5114758" y="635727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24" name="Oval 423"/>
          <p:cNvSpPr/>
          <p:nvPr/>
        </p:nvSpPr>
        <p:spPr>
          <a:xfrm>
            <a:off x="5980457" y="571521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25" name="Oval 424"/>
          <p:cNvSpPr/>
          <p:nvPr/>
        </p:nvSpPr>
        <p:spPr>
          <a:xfrm>
            <a:off x="4972128" y="571521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26" name="Oval 425"/>
          <p:cNvSpPr/>
          <p:nvPr/>
        </p:nvSpPr>
        <p:spPr>
          <a:xfrm>
            <a:off x="4858062" y="6003717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27" name="Oval 426"/>
          <p:cNvSpPr/>
          <p:nvPr/>
        </p:nvSpPr>
        <p:spPr>
          <a:xfrm>
            <a:off x="4842020" y="6357447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28" name="Oval 427"/>
          <p:cNvSpPr/>
          <p:nvPr/>
        </p:nvSpPr>
        <p:spPr>
          <a:xfrm>
            <a:off x="5932320" y="6020791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29" name="Oval 428"/>
          <p:cNvSpPr/>
          <p:nvPr/>
        </p:nvSpPr>
        <p:spPr>
          <a:xfrm>
            <a:off x="5659805" y="5924408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30" name="Oval 429"/>
          <p:cNvSpPr/>
          <p:nvPr/>
        </p:nvSpPr>
        <p:spPr>
          <a:xfrm>
            <a:off x="5307716" y="6213074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31" name="Oval 430"/>
          <p:cNvSpPr/>
          <p:nvPr/>
        </p:nvSpPr>
        <p:spPr>
          <a:xfrm>
            <a:off x="4986221" y="6164588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32" name="Oval 431"/>
          <p:cNvSpPr/>
          <p:nvPr/>
        </p:nvSpPr>
        <p:spPr>
          <a:xfrm>
            <a:off x="5610918" y="614909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33" name="Oval 432"/>
          <p:cNvSpPr/>
          <p:nvPr/>
        </p:nvSpPr>
        <p:spPr>
          <a:xfrm>
            <a:off x="5884935" y="626129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pic>
        <p:nvPicPr>
          <p:cNvPr id="434" name="Picture 4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5589" y="5794053"/>
            <a:ext cx="408251" cy="408251"/>
          </a:xfrm>
          <a:prstGeom prst="rect">
            <a:avLst/>
          </a:prstGeom>
        </p:spPr>
      </p:pic>
      <p:pic>
        <p:nvPicPr>
          <p:cNvPr id="435" name="Picture 4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070" y="6040356"/>
            <a:ext cx="408251" cy="408251"/>
          </a:xfrm>
          <a:prstGeom prst="rect">
            <a:avLst/>
          </a:prstGeom>
        </p:spPr>
      </p:pic>
      <p:pic>
        <p:nvPicPr>
          <p:cNvPr id="436" name="Picture 4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2128" y="6148626"/>
            <a:ext cx="408251" cy="408251"/>
          </a:xfrm>
          <a:prstGeom prst="rect">
            <a:avLst/>
          </a:prstGeom>
        </p:spPr>
      </p:pic>
      <p:pic>
        <p:nvPicPr>
          <p:cNvPr id="437" name="Picture 43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172" y="5835969"/>
            <a:ext cx="408251" cy="408251"/>
          </a:xfrm>
          <a:prstGeom prst="rect">
            <a:avLst/>
          </a:prstGeom>
        </p:spPr>
      </p:pic>
      <p:pic>
        <p:nvPicPr>
          <p:cNvPr id="438" name="Picture 4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965" y="6286554"/>
            <a:ext cx="408251" cy="408251"/>
          </a:xfrm>
          <a:prstGeom prst="rect">
            <a:avLst/>
          </a:prstGeom>
        </p:spPr>
      </p:pic>
      <p:pic>
        <p:nvPicPr>
          <p:cNvPr id="439" name="Picture 43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8407" y="6100266"/>
            <a:ext cx="408251" cy="408251"/>
          </a:xfrm>
          <a:prstGeom prst="rect">
            <a:avLst/>
          </a:prstGeom>
        </p:spPr>
      </p:pic>
      <p:pic>
        <p:nvPicPr>
          <p:cNvPr id="440" name="Picture 43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0840" y="5775979"/>
            <a:ext cx="408251" cy="408251"/>
          </a:xfrm>
          <a:prstGeom prst="rect">
            <a:avLst/>
          </a:prstGeom>
        </p:spPr>
      </p:pic>
      <p:pic>
        <p:nvPicPr>
          <p:cNvPr id="441" name="Picture 44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8179" y="6288876"/>
            <a:ext cx="408251" cy="408251"/>
          </a:xfrm>
          <a:prstGeom prst="rect">
            <a:avLst/>
          </a:prstGeom>
        </p:spPr>
      </p:pic>
      <p:sp>
        <p:nvSpPr>
          <p:cNvPr id="442" name="Oval 441"/>
          <p:cNvSpPr/>
          <p:nvPr/>
        </p:nvSpPr>
        <p:spPr>
          <a:xfrm>
            <a:off x="7400310" y="580333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43" name="Oval 442"/>
          <p:cNvSpPr/>
          <p:nvPr/>
        </p:nvSpPr>
        <p:spPr>
          <a:xfrm>
            <a:off x="7735267" y="583541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44" name="Oval 443"/>
          <p:cNvSpPr/>
          <p:nvPr/>
        </p:nvSpPr>
        <p:spPr>
          <a:xfrm>
            <a:off x="7318172" y="6035041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45" name="Oval 444"/>
          <p:cNvSpPr/>
          <p:nvPr/>
        </p:nvSpPr>
        <p:spPr>
          <a:xfrm>
            <a:off x="7643180" y="614021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46" name="Oval 445"/>
          <p:cNvSpPr/>
          <p:nvPr/>
        </p:nvSpPr>
        <p:spPr>
          <a:xfrm>
            <a:off x="7651201" y="6453935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47" name="Oval 446"/>
          <p:cNvSpPr/>
          <p:nvPr/>
        </p:nvSpPr>
        <p:spPr>
          <a:xfrm>
            <a:off x="7980064" y="6428075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48" name="Oval 447"/>
          <p:cNvSpPr/>
          <p:nvPr/>
        </p:nvSpPr>
        <p:spPr>
          <a:xfrm>
            <a:off x="7996106" y="613174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49" name="Oval 448"/>
          <p:cNvSpPr/>
          <p:nvPr/>
        </p:nvSpPr>
        <p:spPr>
          <a:xfrm>
            <a:off x="7358432" y="634831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50" name="Oval 449"/>
          <p:cNvSpPr/>
          <p:nvPr/>
        </p:nvSpPr>
        <p:spPr>
          <a:xfrm>
            <a:off x="8088193" y="579152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51" name="Oval 450"/>
          <p:cNvSpPr/>
          <p:nvPr/>
        </p:nvSpPr>
        <p:spPr>
          <a:xfrm>
            <a:off x="8185282" y="6340938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52" name="Oval 451"/>
          <p:cNvSpPr/>
          <p:nvPr/>
        </p:nvSpPr>
        <p:spPr>
          <a:xfrm>
            <a:off x="7153586" y="577897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53" name="Oval 452"/>
          <p:cNvSpPr/>
          <p:nvPr/>
        </p:nvSpPr>
        <p:spPr>
          <a:xfrm>
            <a:off x="7073403" y="605171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54" name="Oval 453"/>
          <p:cNvSpPr/>
          <p:nvPr/>
        </p:nvSpPr>
        <p:spPr>
          <a:xfrm>
            <a:off x="7025403" y="6388597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55" name="Oval 454"/>
          <p:cNvSpPr/>
          <p:nvPr/>
        </p:nvSpPr>
        <p:spPr>
          <a:xfrm>
            <a:off x="7891102" y="574654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56" name="Oval 455"/>
          <p:cNvSpPr/>
          <p:nvPr/>
        </p:nvSpPr>
        <p:spPr>
          <a:xfrm>
            <a:off x="6882773" y="574654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57" name="Oval 456"/>
          <p:cNvSpPr/>
          <p:nvPr/>
        </p:nvSpPr>
        <p:spPr>
          <a:xfrm>
            <a:off x="6768707" y="6035041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58" name="Oval 457"/>
          <p:cNvSpPr/>
          <p:nvPr/>
        </p:nvSpPr>
        <p:spPr>
          <a:xfrm>
            <a:off x="6752665" y="6388771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59" name="Oval 458"/>
          <p:cNvSpPr/>
          <p:nvPr/>
        </p:nvSpPr>
        <p:spPr>
          <a:xfrm>
            <a:off x="7842965" y="6052115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60" name="Oval 459"/>
          <p:cNvSpPr/>
          <p:nvPr/>
        </p:nvSpPr>
        <p:spPr>
          <a:xfrm>
            <a:off x="7570450" y="595573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61" name="Oval 460"/>
          <p:cNvSpPr/>
          <p:nvPr/>
        </p:nvSpPr>
        <p:spPr>
          <a:xfrm>
            <a:off x="7218361" y="6244398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62" name="Oval 461"/>
          <p:cNvSpPr/>
          <p:nvPr/>
        </p:nvSpPr>
        <p:spPr>
          <a:xfrm>
            <a:off x="6896866" y="619591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63" name="Oval 462"/>
          <p:cNvSpPr/>
          <p:nvPr/>
        </p:nvSpPr>
        <p:spPr>
          <a:xfrm>
            <a:off x="7521563" y="618042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64" name="Oval 463"/>
          <p:cNvSpPr/>
          <p:nvPr/>
        </p:nvSpPr>
        <p:spPr>
          <a:xfrm>
            <a:off x="7795580" y="629261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pic>
        <p:nvPicPr>
          <p:cNvPr id="465" name="Picture 46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234" y="5825377"/>
            <a:ext cx="408251" cy="408251"/>
          </a:xfrm>
          <a:prstGeom prst="rect">
            <a:avLst/>
          </a:prstGeom>
        </p:spPr>
      </p:pic>
      <p:pic>
        <p:nvPicPr>
          <p:cNvPr id="466" name="Picture 46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9715" y="6071680"/>
            <a:ext cx="408251" cy="408251"/>
          </a:xfrm>
          <a:prstGeom prst="rect">
            <a:avLst/>
          </a:prstGeom>
        </p:spPr>
      </p:pic>
      <p:pic>
        <p:nvPicPr>
          <p:cNvPr id="467" name="Picture 46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2773" y="6179950"/>
            <a:ext cx="408251" cy="408251"/>
          </a:xfrm>
          <a:prstGeom prst="rect">
            <a:avLst/>
          </a:prstGeom>
        </p:spPr>
      </p:pic>
      <p:pic>
        <p:nvPicPr>
          <p:cNvPr id="468" name="Picture 46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817" y="5867293"/>
            <a:ext cx="408251" cy="408251"/>
          </a:xfrm>
          <a:prstGeom prst="rect">
            <a:avLst/>
          </a:prstGeom>
        </p:spPr>
      </p:pic>
      <p:pic>
        <p:nvPicPr>
          <p:cNvPr id="469" name="Picture 46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610" y="6317878"/>
            <a:ext cx="408251" cy="408251"/>
          </a:xfrm>
          <a:prstGeom prst="rect">
            <a:avLst/>
          </a:prstGeom>
        </p:spPr>
      </p:pic>
      <p:pic>
        <p:nvPicPr>
          <p:cNvPr id="470" name="Picture 46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9052" y="6131590"/>
            <a:ext cx="408251" cy="408251"/>
          </a:xfrm>
          <a:prstGeom prst="rect">
            <a:avLst/>
          </a:prstGeom>
        </p:spPr>
      </p:pic>
      <p:pic>
        <p:nvPicPr>
          <p:cNvPr id="471" name="Picture 47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1485" y="5807303"/>
            <a:ext cx="408251" cy="408251"/>
          </a:xfrm>
          <a:prstGeom prst="rect">
            <a:avLst/>
          </a:prstGeom>
        </p:spPr>
      </p:pic>
      <p:pic>
        <p:nvPicPr>
          <p:cNvPr id="472" name="Picture 47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824" y="6320200"/>
            <a:ext cx="408251" cy="408251"/>
          </a:xfrm>
          <a:prstGeom prst="rect">
            <a:avLst/>
          </a:prstGeom>
        </p:spPr>
      </p:pic>
      <p:sp>
        <p:nvSpPr>
          <p:cNvPr id="565" name="Oval 564"/>
          <p:cNvSpPr/>
          <p:nvPr/>
        </p:nvSpPr>
        <p:spPr>
          <a:xfrm>
            <a:off x="9255234" y="580333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66" name="Oval 565"/>
          <p:cNvSpPr/>
          <p:nvPr/>
        </p:nvSpPr>
        <p:spPr>
          <a:xfrm>
            <a:off x="9590191" y="583541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67" name="Oval 566"/>
          <p:cNvSpPr/>
          <p:nvPr/>
        </p:nvSpPr>
        <p:spPr>
          <a:xfrm>
            <a:off x="9173096" y="6035041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68" name="Oval 567"/>
          <p:cNvSpPr/>
          <p:nvPr/>
        </p:nvSpPr>
        <p:spPr>
          <a:xfrm>
            <a:off x="9498104" y="614021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69" name="Oval 568"/>
          <p:cNvSpPr/>
          <p:nvPr/>
        </p:nvSpPr>
        <p:spPr>
          <a:xfrm>
            <a:off x="9506125" y="6453935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70" name="Oval 569"/>
          <p:cNvSpPr/>
          <p:nvPr/>
        </p:nvSpPr>
        <p:spPr>
          <a:xfrm>
            <a:off x="9834988" y="6428075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71" name="Oval 570"/>
          <p:cNvSpPr/>
          <p:nvPr/>
        </p:nvSpPr>
        <p:spPr>
          <a:xfrm>
            <a:off x="9851030" y="613174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72" name="Oval 571"/>
          <p:cNvSpPr/>
          <p:nvPr/>
        </p:nvSpPr>
        <p:spPr>
          <a:xfrm>
            <a:off x="9213356" y="634831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73" name="Oval 572"/>
          <p:cNvSpPr/>
          <p:nvPr/>
        </p:nvSpPr>
        <p:spPr>
          <a:xfrm>
            <a:off x="9943117" y="579152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74" name="Oval 573"/>
          <p:cNvSpPr/>
          <p:nvPr/>
        </p:nvSpPr>
        <p:spPr>
          <a:xfrm>
            <a:off x="10040206" y="6340938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75" name="Oval 574"/>
          <p:cNvSpPr/>
          <p:nvPr/>
        </p:nvSpPr>
        <p:spPr>
          <a:xfrm>
            <a:off x="9008510" y="577897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76" name="Oval 575"/>
          <p:cNvSpPr/>
          <p:nvPr/>
        </p:nvSpPr>
        <p:spPr>
          <a:xfrm>
            <a:off x="8928327" y="605171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77" name="Oval 576"/>
          <p:cNvSpPr/>
          <p:nvPr/>
        </p:nvSpPr>
        <p:spPr>
          <a:xfrm>
            <a:off x="8880327" y="6388597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78" name="Oval 577"/>
          <p:cNvSpPr/>
          <p:nvPr/>
        </p:nvSpPr>
        <p:spPr>
          <a:xfrm>
            <a:off x="9746026" y="574654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79" name="Oval 578"/>
          <p:cNvSpPr/>
          <p:nvPr/>
        </p:nvSpPr>
        <p:spPr>
          <a:xfrm>
            <a:off x="8737697" y="574654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80" name="Oval 579"/>
          <p:cNvSpPr/>
          <p:nvPr/>
        </p:nvSpPr>
        <p:spPr>
          <a:xfrm>
            <a:off x="8623631" y="6035041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81" name="Oval 580"/>
          <p:cNvSpPr/>
          <p:nvPr/>
        </p:nvSpPr>
        <p:spPr>
          <a:xfrm>
            <a:off x="8607589" y="6388771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82" name="Oval 581"/>
          <p:cNvSpPr/>
          <p:nvPr/>
        </p:nvSpPr>
        <p:spPr>
          <a:xfrm>
            <a:off x="9697889" y="6052115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83" name="Oval 582"/>
          <p:cNvSpPr/>
          <p:nvPr/>
        </p:nvSpPr>
        <p:spPr>
          <a:xfrm>
            <a:off x="9425374" y="595573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84" name="Oval 583"/>
          <p:cNvSpPr/>
          <p:nvPr/>
        </p:nvSpPr>
        <p:spPr>
          <a:xfrm>
            <a:off x="9073285" y="6244398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85" name="Oval 584"/>
          <p:cNvSpPr/>
          <p:nvPr/>
        </p:nvSpPr>
        <p:spPr>
          <a:xfrm>
            <a:off x="8751790" y="619591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86" name="Oval 585"/>
          <p:cNvSpPr/>
          <p:nvPr/>
        </p:nvSpPr>
        <p:spPr>
          <a:xfrm>
            <a:off x="9376487" y="618042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87" name="Oval 586"/>
          <p:cNvSpPr/>
          <p:nvPr/>
        </p:nvSpPr>
        <p:spPr>
          <a:xfrm>
            <a:off x="9650504" y="629261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pic>
        <p:nvPicPr>
          <p:cNvPr id="588" name="Picture 58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1158" y="5825377"/>
            <a:ext cx="408251" cy="408251"/>
          </a:xfrm>
          <a:prstGeom prst="rect">
            <a:avLst/>
          </a:prstGeom>
        </p:spPr>
      </p:pic>
      <p:pic>
        <p:nvPicPr>
          <p:cNvPr id="589" name="Picture 58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4639" y="6071680"/>
            <a:ext cx="408251" cy="408251"/>
          </a:xfrm>
          <a:prstGeom prst="rect">
            <a:avLst/>
          </a:prstGeom>
        </p:spPr>
      </p:pic>
      <p:pic>
        <p:nvPicPr>
          <p:cNvPr id="590" name="Picture 58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697" y="6179950"/>
            <a:ext cx="408251" cy="408251"/>
          </a:xfrm>
          <a:prstGeom prst="rect">
            <a:avLst/>
          </a:prstGeom>
        </p:spPr>
      </p:pic>
      <p:pic>
        <p:nvPicPr>
          <p:cNvPr id="591" name="Picture 59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2741" y="5867293"/>
            <a:ext cx="408251" cy="408251"/>
          </a:xfrm>
          <a:prstGeom prst="rect">
            <a:avLst/>
          </a:prstGeom>
        </p:spPr>
      </p:pic>
      <p:pic>
        <p:nvPicPr>
          <p:cNvPr id="592" name="Picture 59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5534" y="6317878"/>
            <a:ext cx="408251" cy="408251"/>
          </a:xfrm>
          <a:prstGeom prst="rect">
            <a:avLst/>
          </a:prstGeom>
        </p:spPr>
      </p:pic>
      <p:pic>
        <p:nvPicPr>
          <p:cNvPr id="593" name="Picture 59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3976" y="6131590"/>
            <a:ext cx="408251" cy="408251"/>
          </a:xfrm>
          <a:prstGeom prst="rect">
            <a:avLst/>
          </a:prstGeom>
        </p:spPr>
      </p:pic>
      <p:pic>
        <p:nvPicPr>
          <p:cNvPr id="594" name="Picture 59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6409" y="5807303"/>
            <a:ext cx="408251" cy="408251"/>
          </a:xfrm>
          <a:prstGeom prst="rect">
            <a:avLst/>
          </a:prstGeom>
        </p:spPr>
      </p:pic>
      <p:pic>
        <p:nvPicPr>
          <p:cNvPr id="595" name="Picture 59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3748" y="6320200"/>
            <a:ext cx="408251" cy="408251"/>
          </a:xfrm>
          <a:prstGeom prst="rect">
            <a:avLst/>
          </a:prstGeom>
        </p:spPr>
      </p:pic>
      <p:sp>
        <p:nvSpPr>
          <p:cNvPr id="627" name="Oval 626"/>
          <p:cNvSpPr/>
          <p:nvPr/>
        </p:nvSpPr>
        <p:spPr>
          <a:xfrm>
            <a:off x="11049738" y="583233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628" name="Oval 627"/>
          <p:cNvSpPr/>
          <p:nvPr/>
        </p:nvSpPr>
        <p:spPr>
          <a:xfrm>
            <a:off x="11384695" y="5864414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629" name="Oval 628"/>
          <p:cNvSpPr/>
          <p:nvPr/>
        </p:nvSpPr>
        <p:spPr>
          <a:xfrm>
            <a:off x="10967600" y="606403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630" name="Oval 629"/>
          <p:cNvSpPr/>
          <p:nvPr/>
        </p:nvSpPr>
        <p:spPr>
          <a:xfrm>
            <a:off x="11292608" y="6169214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631" name="Oval 630"/>
          <p:cNvSpPr/>
          <p:nvPr/>
        </p:nvSpPr>
        <p:spPr>
          <a:xfrm>
            <a:off x="11300629" y="648293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632" name="Oval 631"/>
          <p:cNvSpPr/>
          <p:nvPr/>
        </p:nvSpPr>
        <p:spPr>
          <a:xfrm>
            <a:off x="11629492" y="645707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633" name="Oval 632"/>
          <p:cNvSpPr/>
          <p:nvPr/>
        </p:nvSpPr>
        <p:spPr>
          <a:xfrm>
            <a:off x="11645534" y="6160744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634" name="Oval 633"/>
          <p:cNvSpPr/>
          <p:nvPr/>
        </p:nvSpPr>
        <p:spPr>
          <a:xfrm>
            <a:off x="11007860" y="6377311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635" name="Oval 634"/>
          <p:cNvSpPr/>
          <p:nvPr/>
        </p:nvSpPr>
        <p:spPr>
          <a:xfrm>
            <a:off x="11737621" y="5820524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636" name="Oval 635"/>
          <p:cNvSpPr/>
          <p:nvPr/>
        </p:nvSpPr>
        <p:spPr>
          <a:xfrm>
            <a:off x="11834710" y="636993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637" name="Oval 636"/>
          <p:cNvSpPr/>
          <p:nvPr/>
        </p:nvSpPr>
        <p:spPr>
          <a:xfrm>
            <a:off x="10803014" y="580797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638" name="Oval 637"/>
          <p:cNvSpPr/>
          <p:nvPr/>
        </p:nvSpPr>
        <p:spPr>
          <a:xfrm>
            <a:off x="10722831" y="6080711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639" name="Oval 638"/>
          <p:cNvSpPr/>
          <p:nvPr/>
        </p:nvSpPr>
        <p:spPr>
          <a:xfrm>
            <a:off x="10674831" y="6417595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640" name="Oval 639"/>
          <p:cNvSpPr/>
          <p:nvPr/>
        </p:nvSpPr>
        <p:spPr>
          <a:xfrm>
            <a:off x="11540530" y="5775538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641" name="Oval 640"/>
          <p:cNvSpPr/>
          <p:nvPr/>
        </p:nvSpPr>
        <p:spPr>
          <a:xfrm>
            <a:off x="10532201" y="5775538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642" name="Oval 641"/>
          <p:cNvSpPr/>
          <p:nvPr/>
        </p:nvSpPr>
        <p:spPr>
          <a:xfrm>
            <a:off x="10418135" y="606403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643" name="Oval 642"/>
          <p:cNvSpPr/>
          <p:nvPr/>
        </p:nvSpPr>
        <p:spPr>
          <a:xfrm>
            <a:off x="10402093" y="641776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644" name="Oval 643"/>
          <p:cNvSpPr/>
          <p:nvPr/>
        </p:nvSpPr>
        <p:spPr>
          <a:xfrm>
            <a:off x="11492393" y="608111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645" name="Oval 644"/>
          <p:cNvSpPr/>
          <p:nvPr/>
        </p:nvSpPr>
        <p:spPr>
          <a:xfrm>
            <a:off x="11219878" y="598473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646" name="Oval 645"/>
          <p:cNvSpPr/>
          <p:nvPr/>
        </p:nvSpPr>
        <p:spPr>
          <a:xfrm>
            <a:off x="10867789" y="627339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647" name="Oval 646"/>
          <p:cNvSpPr/>
          <p:nvPr/>
        </p:nvSpPr>
        <p:spPr>
          <a:xfrm>
            <a:off x="10546294" y="622491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648" name="Oval 647"/>
          <p:cNvSpPr/>
          <p:nvPr/>
        </p:nvSpPr>
        <p:spPr>
          <a:xfrm>
            <a:off x="11170991" y="6209421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649" name="Oval 648"/>
          <p:cNvSpPr/>
          <p:nvPr/>
        </p:nvSpPr>
        <p:spPr>
          <a:xfrm>
            <a:off x="11445008" y="6321614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pic>
        <p:nvPicPr>
          <p:cNvPr id="650" name="Picture 64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5662" y="5854375"/>
            <a:ext cx="408251" cy="408251"/>
          </a:xfrm>
          <a:prstGeom prst="rect">
            <a:avLst/>
          </a:prstGeom>
        </p:spPr>
      </p:pic>
      <p:pic>
        <p:nvPicPr>
          <p:cNvPr id="651" name="Picture 65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9143" y="6100678"/>
            <a:ext cx="408251" cy="408251"/>
          </a:xfrm>
          <a:prstGeom prst="rect">
            <a:avLst/>
          </a:prstGeom>
        </p:spPr>
      </p:pic>
      <p:pic>
        <p:nvPicPr>
          <p:cNvPr id="652" name="Picture 65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2201" y="6208948"/>
            <a:ext cx="408251" cy="408251"/>
          </a:xfrm>
          <a:prstGeom prst="rect">
            <a:avLst/>
          </a:prstGeom>
        </p:spPr>
      </p:pic>
      <p:pic>
        <p:nvPicPr>
          <p:cNvPr id="653" name="Picture 65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7245" y="5896291"/>
            <a:ext cx="408251" cy="408251"/>
          </a:xfrm>
          <a:prstGeom prst="rect">
            <a:avLst/>
          </a:prstGeom>
        </p:spPr>
      </p:pic>
      <p:pic>
        <p:nvPicPr>
          <p:cNvPr id="654" name="Picture 65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0038" y="6346876"/>
            <a:ext cx="408251" cy="408251"/>
          </a:xfrm>
          <a:prstGeom prst="rect">
            <a:avLst/>
          </a:prstGeom>
        </p:spPr>
      </p:pic>
      <p:pic>
        <p:nvPicPr>
          <p:cNvPr id="655" name="Picture 65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8480" y="6160588"/>
            <a:ext cx="408251" cy="408251"/>
          </a:xfrm>
          <a:prstGeom prst="rect">
            <a:avLst/>
          </a:prstGeom>
        </p:spPr>
      </p:pic>
      <p:pic>
        <p:nvPicPr>
          <p:cNvPr id="656" name="Picture 65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0913" y="5836301"/>
            <a:ext cx="408251" cy="408251"/>
          </a:xfrm>
          <a:prstGeom prst="rect">
            <a:avLst/>
          </a:prstGeom>
        </p:spPr>
      </p:pic>
      <p:pic>
        <p:nvPicPr>
          <p:cNvPr id="657" name="Picture 65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8252" y="6349198"/>
            <a:ext cx="408251" cy="40825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73923" y="5082045"/>
            <a:ext cx="8769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b="1" dirty="0" smtClean="0">
                <a:solidFill>
                  <a:srgbClr val="00B050"/>
                </a:solidFill>
              </a:rPr>
              <a:t>Free/Low Cost Attractive Special Offer </a:t>
            </a:r>
            <a:r>
              <a:rPr lang="en-ZA" sz="2400" b="1" dirty="0" smtClean="0"/>
              <a:t>- (Fill practice with patients!) </a:t>
            </a:r>
            <a:endParaRPr lang="en-ZA" sz="2400" b="1" dirty="0"/>
          </a:p>
        </p:txBody>
      </p:sp>
      <p:pic>
        <p:nvPicPr>
          <p:cNvPr id="247" name="Picture 24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830" y="4409492"/>
            <a:ext cx="229192" cy="374893"/>
          </a:xfrm>
          <a:prstGeom prst="rect">
            <a:avLst/>
          </a:prstGeom>
        </p:spPr>
      </p:pic>
      <p:pic>
        <p:nvPicPr>
          <p:cNvPr id="248" name="Picture 24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758" y="2997601"/>
            <a:ext cx="229192" cy="374893"/>
          </a:xfrm>
          <a:prstGeom prst="rect">
            <a:avLst/>
          </a:prstGeom>
        </p:spPr>
      </p:pic>
      <p:pic>
        <p:nvPicPr>
          <p:cNvPr id="249" name="Picture 24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3653" y="3930729"/>
            <a:ext cx="229192" cy="374893"/>
          </a:xfrm>
          <a:prstGeom prst="rect">
            <a:avLst/>
          </a:prstGeom>
        </p:spPr>
      </p:pic>
      <p:pic>
        <p:nvPicPr>
          <p:cNvPr id="250" name="Picture 24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587" y="3907855"/>
            <a:ext cx="229192" cy="374893"/>
          </a:xfrm>
          <a:prstGeom prst="rect">
            <a:avLst/>
          </a:prstGeom>
        </p:spPr>
      </p:pic>
      <p:pic>
        <p:nvPicPr>
          <p:cNvPr id="252" name="Picture 25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5053" y="2229654"/>
            <a:ext cx="229192" cy="374893"/>
          </a:xfrm>
          <a:prstGeom prst="rect">
            <a:avLst/>
          </a:prstGeom>
        </p:spPr>
      </p:pic>
      <p:pic>
        <p:nvPicPr>
          <p:cNvPr id="253" name="Picture 25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5446" y="2541971"/>
            <a:ext cx="229192" cy="374893"/>
          </a:xfrm>
          <a:prstGeom prst="rect">
            <a:avLst/>
          </a:prstGeom>
        </p:spPr>
      </p:pic>
      <p:pic>
        <p:nvPicPr>
          <p:cNvPr id="292" name="Picture 29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289" y="2824331"/>
            <a:ext cx="229192" cy="374893"/>
          </a:xfrm>
          <a:prstGeom prst="rect">
            <a:avLst/>
          </a:prstGeom>
        </p:spPr>
      </p:pic>
      <p:pic>
        <p:nvPicPr>
          <p:cNvPr id="293" name="Picture 29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020" y="3297615"/>
            <a:ext cx="229192" cy="374893"/>
          </a:xfrm>
          <a:prstGeom prst="rect">
            <a:avLst/>
          </a:prstGeom>
        </p:spPr>
      </p:pic>
      <p:pic>
        <p:nvPicPr>
          <p:cNvPr id="133" name="Picture 1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0682" y="3391087"/>
            <a:ext cx="229192" cy="374893"/>
          </a:xfrm>
          <a:prstGeom prst="rect">
            <a:avLst/>
          </a:prstGeom>
        </p:spPr>
      </p:pic>
      <p:pic>
        <p:nvPicPr>
          <p:cNvPr id="295" name="Picture 29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086" y="2106884"/>
            <a:ext cx="229192" cy="374893"/>
          </a:xfrm>
          <a:prstGeom prst="rect">
            <a:avLst/>
          </a:prstGeom>
        </p:spPr>
      </p:pic>
      <p:pic>
        <p:nvPicPr>
          <p:cNvPr id="251" name="Picture 25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2796" y="2414542"/>
            <a:ext cx="229192" cy="374893"/>
          </a:xfrm>
          <a:prstGeom prst="rect">
            <a:avLst/>
          </a:prstGeom>
        </p:spPr>
      </p:pic>
      <p:cxnSp>
        <p:nvCxnSpPr>
          <p:cNvPr id="38" name="Straight Arrow Connector 37"/>
          <p:cNvCxnSpPr/>
          <p:nvPr/>
        </p:nvCxnSpPr>
        <p:spPr>
          <a:xfrm flipV="1">
            <a:off x="2105281" y="1904511"/>
            <a:ext cx="6567713" cy="359509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3" name="Picture 26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2442" y="1677765"/>
            <a:ext cx="229192" cy="374893"/>
          </a:xfrm>
          <a:prstGeom prst="rect">
            <a:avLst/>
          </a:prstGeom>
        </p:spPr>
      </p:pic>
      <p:pic>
        <p:nvPicPr>
          <p:cNvPr id="259" name="Picture 25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625" y="4918780"/>
            <a:ext cx="229192" cy="374893"/>
          </a:xfrm>
          <a:prstGeom prst="rect">
            <a:avLst/>
          </a:prstGeom>
        </p:spPr>
      </p:pic>
      <p:pic>
        <p:nvPicPr>
          <p:cNvPr id="132" name="Picture 1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020" y="3626725"/>
            <a:ext cx="229192" cy="37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578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898" y="527111"/>
            <a:ext cx="11311466" cy="769408"/>
          </a:xfrm>
        </p:spPr>
        <p:txBody>
          <a:bodyPr>
            <a:normAutofit/>
          </a:bodyPr>
          <a:lstStyle/>
          <a:p>
            <a:pPr algn="ctr"/>
            <a:r>
              <a:rPr lang="en-ZA" sz="36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How The Value </a:t>
            </a:r>
            <a:r>
              <a:rPr lang="en-ZA" sz="3600" b="1" dirty="0">
                <a:latin typeface="Helvetica" panose="020B0604020202020204" pitchFamily="34" charset="0"/>
                <a:cs typeface="Helvetica" panose="020B0604020202020204" pitchFamily="34" charset="0"/>
              </a:rPr>
              <a:t>L</a:t>
            </a:r>
            <a:r>
              <a:rPr lang="en-ZA" sz="36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adder Works</a:t>
            </a:r>
            <a:endParaRPr lang="en-ZA" sz="36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27" y="1829938"/>
            <a:ext cx="9833810" cy="39615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745011" y="4700812"/>
            <a:ext cx="40907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srgbClr val="FF0000"/>
                </a:solidFill>
              </a:rPr>
              <a:t> Teeth Whitening Package</a:t>
            </a:r>
            <a:endParaRPr lang="en-ZA" sz="2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80775" y="4255424"/>
            <a:ext cx="3663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srgbClr val="FF0000"/>
                </a:solidFill>
              </a:rPr>
              <a:t>Cavities/Crowns</a:t>
            </a:r>
            <a:endParaRPr lang="en-ZA" sz="24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66770" y="3854292"/>
            <a:ext cx="25380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srgbClr val="FF0000"/>
                </a:solidFill>
              </a:rPr>
              <a:t>Retainers/Braces</a:t>
            </a:r>
            <a:endParaRPr lang="en-ZA" sz="2400" dirty="0">
              <a:solidFill>
                <a:srgbClr val="FF0000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1946526" y="574529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4" name="Oval 13"/>
          <p:cNvSpPr/>
          <p:nvPr/>
        </p:nvSpPr>
        <p:spPr>
          <a:xfrm>
            <a:off x="2281483" y="577738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5" name="Oval 14"/>
          <p:cNvSpPr/>
          <p:nvPr/>
        </p:nvSpPr>
        <p:spPr>
          <a:xfrm>
            <a:off x="1864388" y="5977005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6" name="Oval 15"/>
          <p:cNvSpPr/>
          <p:nvPr/>
        </p:nvSpPr>
        <p:spPr>
          <a:xfrm>
            <a:off x="2189396" y="608218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7" name="Oval 16"/>
          <p:cNvSpPr/>
          <p:nvPr/>
        </p:nvSpPr>
        <p:spPr>
          <a:xfrm>
            <a:off x="2197417" y="639589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" name="Oval 17"/>
          <p:cNvSpPr/>
          <p:nvPr/>
        </p:nvSpPr>
        <p:spPr>
          <a:xfrm>
            <a:off x="2526280" y="637003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" name="Oval 18"/>
          <p:cNvSpPr/>
          <p:nvPr/>
        </p:nvSpPr>
        <p:spPr>
          <a:xfrm>
            <a:off x="2542322" y="607371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0" name="Oval 19"/>
          <p:cNvSpPr/>
          <p:nvPr/>
        </p:nvSpPr>
        <p:spPr>
          <a:xfrm>
            <a:off x="1904648" y="6290277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2" name="TextBox 21"/>
          <p:cNvSpPr txBox="1"/>
          <p:nvPr/>
        </p:nvSpPr>
        <p:spPr>
          <a:xfrm>
            <a:off x="6185937" y="3446190"/>
            <a:ext cx="1572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srgbClr val="FF0000"/>
                </a:solidFill>
              </a:rPr>
              <a:t>Implants</a:t>
            </a:r>
            <a:endParaRPr lang="en-ZA" sz="2400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954638" y="3024941"/>
            <a:ext cx="2423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srgbClr val="FF0000"/>
                </a:solidFill>
              </a:rPr>
              <a:t>Veneers</a:t>
            </a:r>
            <a:endParaRPr lang="en-ZA" sz="2400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758071" y="2595447"/>
            <a:ext cx="38193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srgbClr val="FF0000"/>
                </a:solidFill>
              </a:rPr>
              <a:t>Invisalign</a:t>
            </a:r>
            <a:endParaRPr lang="en-ZA" sz="2400" dirty="0">
              <a:solidFill>
                <a:srgbClr val="FF0000"/>
              </a:solidFill>
            </a:endParaRPr>
          </a:p>
          <a:p>
            <a:endParaRPr lang="en-ZA" sz="2400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591321" y="2177169"/>
            <a:ext cx="2671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srgbClr val="FF0000"/>
                </a:solidFill>
              </a:rPr>
              <a:t>Cosmetic Surgery</a:t>
            </a:r>
            <a:endParaRPr lang="en-ZA" sz="2400" dirty="0">
              <a:solidFill>
                <a:srgbClr val="FF0000"/>
              </a:solidFill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8569974" y="2205368"/>
            <a:ext cx="313556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Isosceles Triangle 38"/>
          <p:cNvSpPr/>
          <p:nvPr/>
        </p:nvSpPr>
        <p:spPr>
          <a:xfrm rot="3571497">
            <a:off x="8488126" y="1759928"/>
            <a:ext cx="288072" cy="31902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1" name="TextBox 40"/>
          <p:cNvSpPr txBox="1"/>
          <p:nvPr/>
        </p:nvSpPr>
        <p:spPr>
          <a:xfrm>
            <a:off x="8716292" y="1613942"/>
            <a:ext cx="34402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b="1" dirty="0" smtClean="0"/>
              <a:t>LIFELONG CUSTOMER</a:t>
            </a:r>
            <a:endParaRPr lang="en-ZA" sz="2800" b="1" dirty="0"/>
          </a:p>
        </p:txBody>
      </p:sp>
      <p:sp>
        <p:nvSpPr>
          <p:cNvPr id="42" name="Oval 41"/>
          <p:cNvSpPr/>
          <p:nvPr/>
        </p:nvSpPr>
        <p:spPr>
          <a:xfrm>
            <a:off x="2634409" y="573349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97" name="TextBox 96"/>
          <p:cNvSpPr txBox="1"/>
          <p:nvPr/>
        </p:nvSpPr>
        <p:spPr>
          <a:xfrm>
            <a:off x="787785" y="2329508"/>
            <a:ext cx="53651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4000" b="1" dirty="0" smtClean="0">
                <a:solidFill>
                  <a:srgbClr val="00B050"/>
                </a:solidFill>
              </a:rPr>
              <a:t>VALUE</a:t>
            </a:r>
            <a:endParaRPr lang="en-ZA" sz="4000" b="1" dirty="0">
              <a:solidFill>
                <a:srgbClr val="00B050"/>
              </a:solidFill>
            </a:endParaRPr>
          </a:p>
        </p:txBody>
      </p:sp>
      <p:pic>
        <p:nvPicPr>
          <p:cNvPr id="102" name="Picture 10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638" y="4887610"/>
            <a:ext cx="229192" cy="374893"/>
          </a:xfrm>
          <a:prstGeom prst="rect">
            <a:avLst/>
          </a:prstGeom>
        </p:spPr>
      </p:pic>
      <p:pic>
        <p:nvPicPr>
          <p:cNvPr id="106" name="Picture 10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7067" y="1126212"/>
            <a:ext cx="345447" cy="565053"/>
          </a:xfrm>
          <a:prstGeom prst="rect">
            <a:avLst/>
          </a:prstGeom>
        </p:spPr>
      </p:pic>
      <p:pic>
        <p:nvPicPr>
          <p:cNvPr id="114" name="Picture 1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5005" y="1133587"/>
            <a:ext cx="345447" cy="565053"/>
          </a:xfrm>
          <a:prstGeom prst="rect">
            <a:avLst/>
          </a:prstGeom>
        </p:spPr>
      </p:pic>
      <p:pic>
        <p:nvPicPr>
          <p:cNvPr id="120" name="Picture 1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7763" y="4409492"/>
            <a:ext cx="229192" cy="374893"/>
          </a:xfrm>
          <a:prstGeom prst="rect">
            <a:avLst/>
          </a:prstGeom>
        </p:spPr>
      </p:pic>
      <p:pic>
        <p:nvPicPr>
          <p:cNvPr id="121" name="Picture 1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403" y="4397250"/>
            <a:ext cx="229192" cy="374893"/>
          </a:xfrm>
          <a:prstGeom prst="rect">
            <a:avLst/>
          </a:prstGeom>
        </p:spPr>
      </p:pic>
      <p:pic>
        <p:nvPicPr>
          <p:cNvPr id="125" name="Picture 1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961" y="3940473"/>
            <a:ext cx="229192" cy="374893"/>
          </a:xfrm>
          <a:prstGeom prst="rect">
            <a:avLst/>
          </a:prstGeom>
        </p:spPr>
      </p:pic>
      <p:pic>
        <p:nvPicPr>
          <p:cNvPr id="126" name="Picture 1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569" y="3941064"/>
            <a:ext cx="229192" cy="374893"/>
          </a:xfrm>
          <a:prstGeom prst="rect">
            <a:avLst/>
          </a:prstGeom>
        </p:spPr>
      </p:pic>
      <p:pic>
        <p:nvPicPr>
          <p:cNvPr id="127" name="Picture 1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4483" y="3927026"/>
            <a:ext cx="229192" cy="374893"/>
          </a:xfrm>
          <a:prstGeom prst="rect">
            <a:avLst/>
          </a:prstGeom>
        </p:spPr>
      </p:pic>
      <p:pic>
        <p:nvPicPr>
          <p:cNvPr id="128" name="Picture 1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5427" y="4397513"/>
            <a:ext cx="229192" cy="374893"/>
          </a:xfrm>
          <a:prstGeom prst="rect">
            <a:avLst/>
          </a:prstGeom>
        </p:spPr>
      </p:pic>
      <p:pic>
        <p:nvPicPr>
          <p:cNvPr id="130" name="Picture 1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098" y="3302129"/>
            <a:ext cx="229192" cy="374893"/>
          </a:xfrm>
          <a:prstGeom prst="rect">
            <a:avLst/>
          </a:prstGeom>
        </p:spPr>
      </p:pic>
      <p:pic>
        <p:nvPicPr>
          <p:cNvPr id="131" name="Picture 1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720" y="3466874"/>
            <a:ext cx="229192" cy="374893"/>
          </a:xfrm>
          <a:prstGeom prst="rect">
            <a:avLst/>
          </a:prstGeom>
        </p:spPr>
      </p:pic>
      <p:pic>
        <p:nvPicPr>
          <p:cNvPr id="134" name="Picture 1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300" y="3438794"/>
            <a:ext cx="229192" cy="374893"/>
          </a:xfrm>
          <a:prstGeom prst="rect">
            <a:avLst/>
          </a:prstGeom>
        </p:spPr>
      </p:pic>
      <p:sp>
        <p:nvSpPr>
          <p:cNvPr id="225" name="Oval 224"/>
          <p:cNvSpPr/>
          <p:nvPr/>
        </p:nvSpPr>
        <p:spPr>
          <a:xfrm>
            <a:off x="1699802" y="572093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26" name="Oval 225"/>
          <p:cNvSpPr/>
          <p:nvPr/>
        </p:nvSpPr>
        <p:spPr>
          <a:xfrm>
            <a:off x="1619619" y="5993677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27" name="Oval 226"/>
          <p:cNvSpPr/>
          <p:nvPr/>
        </p:nvSpPr>
        <p:spPr>
          <a:xfrm>
            <a:off x="1571619" y="6330561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28" name="Oval 227"/>
          <p:cNvSpPr/>
          <p:nvPr/>
        </p:nvSpPr>
        <p:spPr>
          <a:xfrm>
            <a:off x="2437318" y="5688504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29" name="Oval 228"/>
          <p:cNvSpPr/>
          <p:nvPr/>
        </p:nvSpPr>
        <p:spPr>
          <a:xfrm>
            <a:off x="1428989" y="5688504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0" name="Oval 229"/>
          <p:cNvSpPr/>
          <p:nvPr/>
        </p:nvSpPr>
        <p:spPr>
          <a:xfrm>
            <a:off x="1314923" y="5977005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1" name="Oval 230"/>
          <p:cNvSpPr/>
          <p:nvPr/>
        </p:nvSpPr>
        <p:spPr>
          <a:xfrm>
            <a:off x="1298881" y="6330735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2" name="Oval 231"/>
          <p:cNvSpPr/>
          <p:nvPr/>
        </p:nvSpPr>
        <p:spPr>
          <a:xfrm>
            <a:off x="2389181" y="599407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3" name="Oval 232"/>
          <p:cNvSpPr/>
          <p:nvPr/>
        </p:nvSpPr>
        <p:spPr>
          <a:xfrm>
            <a:off x="2116666" y="589769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4" name="Oval 233"/>
          <p:cNvSpPr/>
          <p:nvPr/>
        </p:nvSpPr>
        <p:spPr>
          <a:xfrm>
            <a:off x="1764577" y="618636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5" name="Oval 234"/>
          <p:cNvSpPr/>
          <p:nvPr/>
        </p:nvSpPr>
        <p:spPr>
          <a:xfrm>
            <a:off x="1443082" y="613787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6" name="Oval 235"/>
          <p:cNvSpPr/>
          <p:nvPr/>
        </p:nvSpPr>
        <p:spPr>
          <a:xfrm>
            <a:off x="2067779" y="6122387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7" name="Oval 236"/>
          <p:cNvSpPr/>
          <p:nvPr/>
        </p:nvSpPr>
        <p:spPr>
          <a:xfrm>
            <a:off x="2341796" y="623458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pic>
        <p:nvPicPr>
          <p:cNvPr id="309" name="Picture 30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162" y="2574732"/>
            <a:ext cx="229192" cy="374893"/>
          </a:xfrm>
          <a:prstGeom prst="rect">
            <a:avLst/>
          </a:prstGeom>
        </p:spPr>
      </p:pic>
      <p:pic>
        <p:nvPicPr>
          <p:cNvPr id="310" name="Picture 30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1315" y="2789440"/>
            <a:ext cx="229192" cy="374893"/>
          </a:xfrm>
          <a:prstGeom prst="rect">
            <a:avLst/>
          </a:prstGeom>
        </p:spPr>
      </p:pic>
      <p:pic>
        <p:nvPicPr>
          <p:cNvPr id="311" name="Picture 3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282" y="2534057"/>
            <a:ext cx="229192" cy="374893"/>
          </a:xfrm>
          <a:prstGeom prst="rect">
            <a:avLst/>
          </a:prstGeom>
        </p:spPr>
      </p:pic>
      <p:pic>
        <p:nvPicPr>
          <p:cNvPr id="312" name="Picture 3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7424" y="3116881"/>
            <a:ext cx="229192" cy="374893"/>
          </a:xfrm>
          <a:prstGeom prst="rect">
            <a:avLst/>
          </a:prstGeom>
        </p:spPr>
      </p:pic>
      <p:pic>
        <p:nvPicPr>
          <p:cNvPr id="314" name="Picture 3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2915" y="2601988"/>
            <a:ext cx="229192" cy="374893"/>
          </a:xfrm>
          <a:prstGeom prst="rect">
            <a:avLst/>
          </a:prstGeom>
        </p:spPr>
      </p:pic>
      <p:pic>
        <p:nvPicPr>
          <p:cNvPr id="315" name="Picture 3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6269" y="2967713"/>
            <a:ext cx="229192" cy="374893"/>
          </a:xfrm>
          <a:prstGeom prst="rect">
            <a:avLst/>
          </a:prstGeom>
        </p:spPr>
      </p:pic>
      <p:pic>
        <p:nvPicPr>
          <p:cNvPr id="316" name="Picture 3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772" y="1592630"/>
            <a:ext cx="229192" cy="374893"/>
          </a:xfrm>
          <a:prstGeom prst="rect">
            <a:avLst/>
          </a:prstGeom>
        </p:spPr>
      </p:pic>
      <p:pic>
        <p:nvPicPr>
          <p:cNvPr id="317" name="Picture 3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343" y="1697821"/>
            <a:ext cx="229192" cy="374893"/>
          </a:xfrm>
          <a:prstGeom prst="rect">
            <a:avLst/>
          </a:prstGeom>
        </p:spPr>
      </p:pic>
      <p:pic>
        <p:nvPicPr>
          <p:cNvPr id="318" name="Picture 3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604" y="2187360"/>
            <a:ext cx="273561" cy="374893"/>
          </a:xfrm>
          <a:prstGeom prst="rect">
            <a:avLst/>
          </a:prstGeom>
        </p:spPr>
      </p:pic>
      <p:pic>
        <p:nvPicPr>
          <p:cNvPr id="319" name="Picture 3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1687" y="2229654"/>
            <a:ext cx="229192" cy="374893"/>
          </a:xfrm>
          <a:prstGeom prst="rect">
            <a:avLst/>
          </a:prstGeom>
        </p:spPr>
      </p:pic>
      <p:pic>
        <p:nvPicPr>
          <p:cNvPr id="320" name="Picture 3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8464" y="2128668"/>
            <a:ext cx="229192" cy="374893"/>
          </a:xfrm>
          <a:prstGeom prst="rect">
            <a:avLst/>
          </a:prstGeom>
        </p:spPr>
      </p:pic>
      <p:pic>
        <p:nvPicPr>
          <p:cNvPr id="321" name="Picture 3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042" y="1525365"/>
            <a:ext cx="229192" cy="374893"/>
          </a:xfrm>
          <a:prstGeom prst="rect">
            <a:avLst/>
          </a:prstGeom>
        </p:spPr>
      </p:pic>
      <p:pic>
        <p:nvPicPr>
          <p:cNvPr id="322" name="Picture 3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840" y="1727259"/>
            <a:ext cx="229192" cy="374893"/>
          </a:xfrm>
          <a:prstGeom prst="rect">
            <a:avLst/>
          </a:prstGeom>
        </p:spPr>
      </p:pic>
      <p:pic>
        <p:nvPicPr>
          <p:cNvPr id="323" name="Picture 3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740" y="1731991"/>
            <a:ext cx="229192" cy="374893"/>
          </a:xfrm>
          <a:prstGeom prst="rect">
            <a:avLst/>
          </a:prstGeom>
        </p:spPr>
      </p:pic>
      <p:pic>
        <p:nvPicPr>
          <p:cNvPr id="324" name="Picture 3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8189" y="1703201"/>
            <a:ext cx="229192" cy="374893"/>
          </a:xfrm>
          <a:prstGeom prst="rect">
            <a:avLst/>
          </a:prstGeom>
        </p:spPr>
      </p:pic>
      <p:pic>
        <p:nvPicPr>
          <p:cNvPr id="325" name="Picture 3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6014" y="1376099"/>
            <a:ext cx="229192" cy="374893"/>
          </a:xfrm>
          <a:prstGeom prst="rect">
            <a:avLst/>
          </a:prstGeom>
        </p:spPr>
      </p:pic>
      <p:pic>
        <p:nvPicPr>
          <p:cNvPr id="326" name="Picture 3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4460" y="1376100"/>
            <a:ext cx="229192" cy="374893"/>
          </a:xfrm>
          <a:prstGeom prst="rect">
            <a:avLst/>
          </a:prstGeom>
        </p:spPr>
      </p:pic>
      <p:pic>
        <p:nvPicPr>
          <p:cNvPr id="327" name="Picture 3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152" y="1408738"/>
            <a:ext cx="229192" cy="374893"/>
          </a:xfrm>
          <a:prstGeom prst="rect">
            <a:avLst/>
          </a:prstGeom>
        </p:spPr>
      </p:pic>
      <p:pic>
        <p:nvPicPr>
          <p:cNvPr id="328" name="Picture 3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4839" y="1416113"/>
            <a:ext cx="229192" cy="374893"/>
          </a:xfrm>
          <a:prstGeom prst="rect">
            <a:avLst/>
          </a:prstGeom>
        </p:spPr>
      </p:pic>
      <p:pic>
        <p:nvPicPr>
          <p:cNvPr id="329" name="Picture 3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648" y="3200923"/>
            <a:ext cx="229192" cy="374893"/>
          </a:xfrm>
          <a:prstGeom prst="rect">
            <a:avLst/>
          </a:prstGeom>
        </p:spPr>
      </p:pic>
      <p:pic>
        <p:nvPicPr>
          <p:cNvPr id="330" name="Picture 3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430" y="2541970"/>
            <a:ext cx="229192" cy="374893"/>
          </a:xfrm>
          <a:prstGeom prst="rect">
            <a:avLst/>
          </a:prstGeom>
        </p:spPr>
      </p:pic>
      <p:pic>
        <p:nvPicPr>
          <p:cNvPr id="331" name="Picture 3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726" y="1378974"/>
            <a:ext cx="229192" cy="374893"/>
          </a:xfrm>
          <a:prstGeom prst="rect">
            <a:avLst/>
          </a:prstGeom>
        </p:spPr>
      </p:pic>
      <p:pic>
        <p:nvPicPr>
          <p:cNvPr id="332" name="Picture 3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535" y="2880880"/>
            <a:ext cx="229192" cy="374893"/>
          </a:xfrm>
          <a:prstGeom prst="rect">
            <a:avLst/>
          </a:prstGeom>
        </p:spPr>
      </p:pic>
      <p:sp>
        <p:nvSpPr>
          <p:cNvPr id="224" name="Rectangle 223"/>
          <p:cNvSpPr/>
          <p:nvPr/>
        </p:nvSpPr>
        <p:spPr>
          <a:xfrm>
            <a:off x="9967714" y="5241059"/>
            <a:ext cx="1114797" cy="4219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cxnSp>
        <p:nvCxnSpPr>
          <p:cNvPr id="175" name="Straight Connector 174"/>
          <p:cNvCxnSpPr/>
          <p:nvPr/>
        </p:nvCxnSpPr>
        <p:spPr>
          <a:xfrm flipV="1">
            <a:off x="1401968" y="5517437"/>
            <a:ext cx="10590396" cy="648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11656306" y="5283520"/>
            <a:ext cx="336058" cy="240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V="1">
            <a:off x="11673748" y="5514354"/>
            <a:ext cx="286500" cy="25186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6483" y="2762180"/>
            <a:ext cx="1501770" cy="892141"/>
          </a:xfrm>
          <a:prstGeom prst="rect">
            <a:avLst/>
          </a:prstGeom>
        </p:spPr>
      </p:pic>
      <p:cxnSp>
        <p:nvCxnSpPr>
          <p:cNvPr id="21" name="Straight Arrow Connector 20"/>
          <p:cNvCxnSpPr/>
          <p:nvPr/>
        </p:nvCxnSpPr>
        <p:spPr>
          <a:xfrm>
            <a:off x="5634928" y="1953939"/>
            <a:ext cx="570849" cy="533443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Arrow Connector 175"/>
          <p:cNvCxnSpPr/>
          <p:nvPr/>
        </p:nvCxnSpPr>
        <p:spPr>
          <a:xfrm>
            <a:off x="4715224" y="1885267"/>
            <a:ext cx="399534" cy="965346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Arrow Connector 183"/>
          <p:cNvCxnSpPr/>
          <p:nvPr/>
        </p:nvCxnSpPr>
        <p:spPr>
          <a:xfrm>
            <a:off x="4100540" y="1750993"/>
            <a:ext cx="275017" cy="1640094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1755167" y="1515766"/>
            <a:ext cx="4621586" cy="510942"/>
          </a:xfrm>
          <a:prstGeom prst="rect">
            <a:avLst/>
          </a:prstGeom>
          <a:solidFill>
            <a:schemeClr val="bg1"/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2" name="TextBox 191"/>
          <p:cNvSpPr txBox="1"/>
          <p:nvPr/>
        </p:nvSpPr>
        <p:spPr>
          <a:xfrm>
            <a:off x="1755167" y="1546105"/>
            <a:ext cx="46514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b="1" dirty="0" smtClean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This Is Where The Money Is At</a:t>
            </a:r>
            <a:endParaRPr lang="en-ZA" sz="2400" b="1" dirty="0">
              <a:solidFill>
                <a:srgbClr val="00B05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cxnSp>
        <p:nvCxnSpPr>
          <p:cNvPr id="193" name="Straight Arrow Connector 192"/>
          <p:cNvCxnSpPr/>
          <p:nvPr/>
        </p:nvCxnSpPr>
        <p:spPr>
          <a:xfrm>
            <a:off x="2885651" y="2024933"/>
            <a:ext cx="88272" cy="2361699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7" name="Oval 176"/>
          <p:cNvSpPr/>
          <p:nvPr/>
        </p:nvSpPr>
        <p:spPr>
          <a:xfrm>
            <a:off x="3635382" y="577521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78" name="Oval 177"/>
          <p:cNvSpPr/>
          <p:nvPr/>
        </p:nvSpPr>
        <p:spPr>
          <a:xfrm>
            <a:off x="3970339" y="580730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79" name="Oval 178"/>
          <p:cNvSpPr/>
          <p:nvPr/>
        </p:nvSpPr>
        <p:spPr>
          <a:xfrm>
            <a:off x="3553244" y="6006928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0" name="Oval 179"/>
          <p:cNvSpPr/>
          <p:nvPr/>
        </p:nvSpPr>
        <p:spPr>
          <a:xfrm>
            <a:off x="3878252" y="611210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1" name="Oval 180"/>
          <p:cNvSpPr/>
          <p:nvPr/>
        </p:nvSpPr>
        <p:spPr>
          <a:xfrm>
            <a:off x="3886273" y="642582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2" name="Oval 181"/>
          <p:cNvSpPr/>
          <p:nvPr/>
        </p:nvSpPr>
        <p:spPr>
          <a:xfrm>
            <a:off x="4215136" y="639996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3" name="Oval 182"/>
          <p:cNvSpPr/>
          <p:nvPr/>
        </p:nvSpPr>
        <p:spPr>
          <a:xfrm>
            <a:off x="4231178" y="610363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5" name="Oval 184"/>
          <p:cNvSpPr/>
          <p:nvPr/>
        </p:nvSpPr>
        <p:spPr>
          <a:xfrm>
            <a:off x="3593504" y="632020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6" name="Oval 185"/>
          <p:cNvSpPr/>
          <p:nvPr/>
        </p:nvSpPr>
        <p:spPr>
          <a:xfrm>
            <a:off x="4323265" y="576341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7" name="Oval 186"/>
          <p:cNvSpPr/>
          <p:nvPr/>
        </p:nvSpPr>
        <p:spPr>
          <a:xfrm>
            <a:off x="4420354" y="6312825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8" name="Oval 187"/>
          <p:cNvSpPr/>
          <p:nvPr/>
        </p:nvSpPr>
        <p:spPr>
          <a:xfrm>
            <a:off x="3388658" y="575085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9" name="Oval 188"/>
          <p:cNvSpPr/>
          <p:nvPr/>
        </p:nvSpPr>
        <p:spPr>
          <a:xfrm>
            <a:off x="3308475" y="602360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0" name="Oval 189"/>
          <p:cNvSpPr/>
          <p:nvPr/>
        </p:nvSpPr>
        <p:spPr>
          <a:xfrm>
            <a:off x="3260475" y="6360484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1" name="Oval 190"/>
          <p:cNvSpPr/>
          <p:nvPr/>
        </p:nvSpPr>
        <p:spPr>
          <a:xfrm>
            <a:off x="4126174" y="5718427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4" name="Oval 193"/>
          <p:cNvSpPr/>
          <p:nvPr/>
        </p:nvSpPr>
        <p:spPr>
          <a:xfrm>
            <a:off x="3117845" y="5718427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5" name="Oval 194"/>
          <p:cNvSpPr/>
          <p:nvPr/>
        </p:nvSpPr>
        <p:spPr>
          <a:xfrm>
            <a:off x="3003779" y="6006928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6" name="Oval 195"/>
          <p:cNvSpPr/>
          <p:nvPr/>
        </p:nvSpPr>
        <p:spPr>
          <a:xfrm>
            <a:off x="2987737" y="6360658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7" name="Oval 196"/>
          <p:cNvSpPr/>
          <p:nvPr/>
        </p:nvSpPr>
        <p:spPr>
          <a:xfrm>
            <a:off x="4078037" y="602400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8" name="Oval 197"/>
          <p:cNvSpPr/>
          <p:nvPr/>
        </p:nvSpPr>
        <p:spPr>
          <a:xfrm>
            <a:off x="3805522" y="592761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9" name="Oval 198"/>
          <p:cNvSpPr/>
          <p:nvPr/>
        </p:nvSpPr>
        <p:spPr>
          <a:xfrm>
            <a:off x="3453433" y="6216285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00" name="Oval 199"/>
          <p:cNvSpPr/>
          <p:nvPr/>
        </p:nvSpPr>
        <p:spPr>
          <a:xfrm>
            <a:off x="3131938" y="616779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01" name="Oval 200"/>
          <p:cNvSpPr/>
          <p:nvPr/>
        </p:nvSpPr>
        <p:spPr>
          <a:xfrm>
            <a:off x="3756635" y="615231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02" name="Oval 201"/>
          <p:cNvSpPr/>
          <p:nvPr/>
        </p:nvSpPr>
        <p:spPr>
          <a:xfrm>
            <a:off x="4030652" y="626450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306" y="5797264"/>
            <a:ext cx="408251" cy="408251"/>
          </a:xfrm>
          <a:prstGeom prst="rect">
            <a:avLst/>
          </a:prstGeom>
        </p:spPr>
      </p:pic>
      <p:pic>
        <p:nvPicPr>
          <p:cNvPr id="203" name="Picture 20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787" y="6043567"/>
            <a:ext cx="408251" cy="408251"/>
          </a:xfrm>
          <a:prstGeom prst="rect">
            <a:avLst/>
          </a:prstGeom>
        </p:spPr>
      </p:pic>
      <p:pic>
        <p:nvPicPr>
          <p:cNvPr id="204" name="Picture 20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845" y="6151837"/>
            <a:ext cx="408251" cy="408251"/>
          </a:xfrm>
          <a:prstGeom prst="rect">
            <a:avLst/>
          </a:prstGeom>
        </p:spPr>
      </p:pic>
      <p:pic>
        <p:nvPicPr>
          <p:cNvPr id="205" name="Picture 20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889" y="5839180"/>
            <a:ext cx="408251" cy="408251"/>
          </a:xfrm>
          <a:prstGeom prst="rect">
            <a:avLst/>
          </a:prstGeom>
        </p:spPr>
      </p:pic>
      <p:pic>
        <p:nvPicPr>
          <p:cNvPr id="206" name="Picture 20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682" y="6289765"/>
            <a:ext cx="408251" cy="408251"/>
          </a:xfrm>
          <a:prstGeom prst="rect">
            <a:avLst/>
          </a:prstGeom>
        </p:spPr>
      </p:pic>
      <p:pic>
        <p:nvPicPr>
          <p:cNvPr id="207" name="Picture 20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124" y="6103477"/>
            <a:ext cx="408251" cy="408251"/>
          </a:xfrm>
          <a:prstGeom prst="rect">
            <a:avLst/>
          </a:prstGeom>
        </p:spPr>
      </p:pic>
      <p:pic>
        <p:nvPicPr>
          <p:cNvPr id="208" name="Picture 20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557" y="5779190"/>
            <a:ext cx="408251" cy="408251"/>
          </a:xfrm>
          <a:prstGeom prst="rect">
            <a:avLst/>
          </a:prstGeom>
        </p:spPr>
      </p:pic>
      <p:pic>
        <p:nvPicPr>
          <p:cNvPr id="209" name="Picture 20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896" y="6292087"/>
            <a:ext cx="408251" cy="408251"/>
          </a:xfrm>
          <a:prstGeom prst="rect">
            <a:avLst/>
          </a:prstGeom>
        </p:spPr>
      </p:pic>
      <p:sp>
        <p:nvSpPr>
          <p:cNvPr id="411" name="Oval 410"/>
          <p:cNvSpPr/>
          <p:nvPr/>
        </p:nvSpPr>
        <p:spPr>
          <a:xfrm>
            <a:off x="5489665" y="5772008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12" name="Oval 411"/>
          <p:cNvSpPr/>
          <p:nvPr/>
        </p:nvSpPr>
        <p:spPr>
          <a:xfrm>
            <a:off x="5824622" y="580409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13" name="Oval 412"/>
          <p:cNvSpPr/>
          <p:nvPr/>
        </p:nvSpPr>
        <p:spPr>
          <a:xfrm>
            <a:off x="5407527" y="6003717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14" name="Oval 413"/>
          <p:cNvSpPr/>
          <p:nvPr/>
        </p:nvSpPr>
        <p:spPr>
          <a:xfrm>
            <a:off x="5732535" y="610889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15" name="Oval 414"/>
          <p:cNvSpPr/>
          <p:nvPr/>
        </p:nvSpPr>
        <p:spPr>
          <a:xfrm>
            <a:off x="5740556" y="6422611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16" name="Oval 415"/>
          <p:cNvSpPr/>
          <p:nvPr/>
        </p:nvSpPr>
        <p:spPr>
          <a:xfrm>
            <a:off x="6069419" y="6396751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17" name="Oval 416"/>
          <p:cNvSpPr/>
          <p:nvPr/>
        </p:nvSpPr>
        <p:spPr>
          <a:xfrm>
            <a:off x="6085461" y="610042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18" name="Oval 417"/>
          <p:cNvSpPr/>
          <p:nvPr/>
        </p:nvSpPr>
        <p:spPr>
          <a:xfrm>
            <a:off x="5447787" y="631698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19" name="Oval 418"/>
          <p:cNvSpPr/>
          <p:nvPr/>
        </p:nvSpPr>
        <p:spPr>
          <a:xfrm>
            <a:off x="6177548" y="576020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20" name="Oval 419"/>
          <p:cNvSpPr/>
          <p:nvPr/>
        </p:nvSpPr>
        <p:spPr>
          <a:xfrm>
            <a:off x="6274637" y="6309614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21" name="Oval 420"/>
          <p:cNvSpPr/>
          <p:nvPr/>
        </p:nvSpPr>
        <p:spPr>
          <a:xfrm>
            <a:off x="5242941" y="5747648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22" name="Oval 421"/>
          <p:cNvSpPr/>
          <p:nvPr/>
        </p:nvSpPr>
        <p:spPr>
          <a:xfrm>
            <a:off x="5162758" y="602038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23" name="Oval 422"/>
          <p:cNvSpPr/>
          <p:nvPr/>
        </p:nvSpPr>
        <p:spPr>
          <a:xfrm>
            <a:off x="5114758" y="635727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24" name="Oval 423"/>
          <p:cNvSpPr/>
          <p:nvPr/>
        </p:nvSpPr>
        <p:spPr>
          <a:xfrm>
            <a:off x="5980457" y="571521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25" name="Oval 424"/>
          <p:cNvSpPr/>
          <p:nvPr/>
        </p:nvSpPr>
        <p:spPr>
          <a:xfrm>
            <a:off x="4972128" y="571521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26" name="Oval 425"/>
          <p:cNvSpPr/>
          <p:nvPr/>
        </p:nvSpPr>
        <p:spPr>
          <a:xfrm>
            <a:off x="4858062" y="6003717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27" name="Oval 426"/>
          <p:cNvSpPr/>
          <p:nvPr/>
        </p:nvSpPr>
        <p:spPr>
          <a:xfrm>
            <a:off x="4842020" y="6357447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28" name="Oval 427"/>
          <p:cNvSpPr/>
          <p:nvPr/>
        </p:nvSpPr>
        <p:spPr>
          <a:xfrm>
            <a:off x="5932320" y="6020791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29" name="Oval 428"/>
          <p:cNvSpPr/>
          <p:nvPr/>
        </p:nvSpPr>
        <p:spPr>
          <a:xfrm>
            <a:off x="5659805" y="5924408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30" name="Oval 429"/>
          <p:cNvSpPr/>
          <p:nvPr/>
        </p:nvSpPr>
        <p:spPr>
          <a:xfrm>
            <a:off x="5307716" y="6213074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31" name="Oval 430"/>
          <p:cNvSpPr/>
          <p:nvPr/>
        </p:nvSpPr>
        <p:spPr>
          <a:xfrm>
            <a:off x="4986221" y="6164588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32" name="Oval 431"/>
          <p:cNvSpPr/>
          <p:nvPr/>
        </p:nvSpPr>
        <p:spPr>
          <a:xfrm>
            <a:off x="5610918" y="614909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33" name="Oval 432"/>
          <p:cNvSpPr/>
          <p:nvPr/>
        </p:nvSpPr>
        <p:spPr>
          <a:xfrm>
            <a:off x="5884935" y="626129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pic>
        <p:nvPicPr>
          <p:cNvPr id="434" name="Picture 43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5589" y="5794053"/>
            <a:ext cx="408251" cy="408251"/>
          </a:xfrm>
          <a:prstGeom prst="rect">
            <a:avLst/>
          </a:prstGeom>
        </p:spPr>
      </p:pic>
      <p:pic>
        <p:nvPicPr>
          <p:cNvPr id="435" name="Picture 43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070" y="6040356"/>
            <a:ext cx="408251" cy="408251"/>
          </a:xfrm>
          <a:prstGeom prst="rect">
            <a:avLst/>
          </a:prstGeom>
        </p:spPr>
      </p:pic>
      <p:pic>
        <p:nvPicPr>
          <p:cNvPr id="436" name="Picture 43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2128" y="6148626"/>
            <a:ext cx="408251" cy="408251"/>
          </a:xfrm>
          <a:prstGeom prst="rect">
            <a:avLst/>
          </a:prstGeom>
        </p:spPr>
      </p:pic>
      <p:pic>
        <p:nvPicPr>
          <p:cNvPr id="437" name="Picture 43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172" y="5835969"/>
            <a:ext cx="408251" cy="408251"/>
          </a:xfrm>
          <a:prstGeom prst="rect">
            <a:avLst/>
          </a:prstGeom>
        </p:spPr>
      </p:pic>
      <p:pic>
        <p:nvPicPr>
          <p:cNvPr id="438" name="Picture 43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965" y="6286554"/>
            <a:ext cx="408251" cy="408251"/>
          </a:xfrm>
          <a:prstGeom prst="rect">
            <a:avLst/>
          </a:prstGeom>
        </p:spPr>
      </p:pic>
      <p:pic>
        <p:nvPicPr>
          <p:cNvPr id="439" name="Picture 43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8407" y="6100266"/>
            <a:ext cx="408251" cy="408251"/>
          </a:xfrm>
          <a:prstGeom prst="rect">
            <a:avLst/>
          </a:prstGeom>
        </p:spPr>
      </p:pic>
      <p:pic>
        <p:nvPicPr>
          <p:cNvPr id="440" name="Picture 43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0840" y="5775979"/>
            <a:ext cx="408251" cy="408251"/>
          </a:xfrm>
          <a:prstGeom prst="rect">
            <a:avLst/>
          </a:prstGeom>
        </p:spPr>
      </p:pic>
      <p:pic>
        <p:nvPicPr>
          <p:cNvPr id="441" name="Picture 44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8179" y="6288876"/>
            <a:ext cx="408251" cy="408251"/>
          </a:xfrm>
          <a:prstGeom prst="rect">
            <a:avLst/>
          </a:prstGeom>
        </p:spPr>
      </p:pic>
      <p:sp>
        <p:nvSpPr>
          <p:cNvPr id="442" name="Oval 441"/>
          <p:cNvSpPr/>
          <p:nvPr/>
        </p:nvSpPr>
        <p:spPr>
          <a:xfrm>
            <a:off x="7400310" y="580333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43" name="Oval 442"/>
          <p:cNvSpPr/>
          <p:nvPr/>
        </p:nvSpPr>
        <p:spPr>
          <a:xfrm>
            <a:off x="7735267" y="583541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44" name="Oval 443"/>
          <p:cNvSpPr/>
          <p:nvPr/>
        </p:nvSpPr>
        <p:spPr>
          <a:xfrm>
            <a:off x="7318172" y="6035041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45" name="Oval 444"/>
          <p:cNvSpPr/>
          <p:nvPr/>
        </p:nvSpPr>
        <p:spPr>
          <a:xfrm>
            <a:off x="7643180" y="614021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46" name="Oval 445"/>
          <p:cNvSpPr/>
          <p:nvPr/>
        </p:nvSpPr>
        <p:spPr>
          <a:xfrm>
            <a:off x="7651201" y="6453935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47" name="Oval 446"/>
          <p:cNvSpPr/>
          <p:nvPr/>
        </p:nvSpPr>
        <p:spPr>
          <a:xfrm>
            <a:off x="7980064" y="6428075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48" name="Oval 447"/>
          <p:cNvSpPr/>
          <p:nvPr/>
        </p:nvSpPr>
        <p:spPr>
          <a:xfrm>
            <a:off x="7996106" y="613174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49" name="Oval 448"/>
          <p:cNvSpPr/>
          <p:nvPr/>
        </p:nvSpPr>
        <p:spPr>
          <a:xfrm>
            <a:off x="7358432" y="634831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50" name="Oval 449"/>
          <p:cNvSpPr/>
          <p:nvPr/>
        </p:nvSpPr>
        <p:spPr>
          <a:xfrm>
            <a:off x="8088193" y="579152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51" name="Oval 450"/>
          <p:cNvSpPr/>
          <p:nvPr/>
        </p:nvSpPr>
        <p:spPr>
          <a:xfrm>
            <a:off x="8185282" y="6340938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52" name="Oval 451"/>
          <p:cNvSpPr/>
          <p:nvPr/>
        </p:nvSpPr>
        <p:spPr>
          <a:xfrm>
            <a:off x="7153586" y="577897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53" name="Oval 452"/>
          <p:cNvSpPr/>
          <p:nvPr/>
        </p:nvSpPr>
        <p:spPr>
          <a:xfrm>
            <a:off x="7073403" y="605171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54" name="Oval 453"/>
          <p:cNvSpPr/>
          <p:nvPr/>
        </p:nvSpPr>
        <p:spPr>
          <a:xfrm>
            <a:off x="7025403" y="6388597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55" name="Oval 454"/>
          <p:cNvSpPr/>
          <p:nvPr/>
        </p:nvSpPr>
        <p:spPr>
          <a:xfrm>
            <a:off x="7891102" y="574654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56" name="Oval 455"/>
          <p:cNvSpPr/>
          <p:nvPr/>
        </p:nvSpPr>
        <p:spPr>
          <a:xfrm>
            <a:off x="6882773" y="574654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57" name="Oval 456"/>
          <p:cNvSpPr/>
          <p:nvPr/>
        </p:nvSpPr>
        <p:spPr>
          <a:xfrm>
            <a:off x="6768707" y="6035041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58" name="Oval 457"/>
          <p:cNvSpPr/>
          <p:nvPr/>
        </p:nvSpPr>
        <p:spPr>
          <a:xfrm>
            <a:off x="6752665" y="6388771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59" name="Oval 458"/>
          <p:cNvSpPr/>
          <p:nvPr/>
        </p:nvSpPr>
        <p:spPr>
          <a:xfrm>
            <a:off x="7842965" y="6052115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60" name="Oval 459"/>
          <p:cNvSpPr/>
          <p:nvPr/>
        </p:nvSpPr>
        <p:spPr>
          <a:xfrm>
            <a:off x="7570450" y="595573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61" name="Oval 460"/>
          <p:cNvSpPr/>
          <p:nvPr/>
        </p:nvSpPr>
        <p:spPr>
          <a:xfrm>
            <a:off x="7218361" y="6244398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62" name="Oval 461"/>
          <p:cNvSpPr/>
          <p:nvPr/>
        </p:nvSpPr>
        <p:spPr>
          <a:xfrm>
            <a:off x="6896866" y="619591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63" name="Oval 462"/>
          <p:cNvSpPr/>
          <p:nvPr/>
        </p:nvSpPr>
        <p:spPr>
          <a:xfrm>
            <a:off x="7521563" y="618042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64" name="Oval 463"/>
          <p:cNvSpPr/>
          <p:nvPr/>
        </p:nvSpPr>
        <p:spPr>
          <a:xfrm>
            <a:off x="7795580" y="629261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pic>
        <p:nvPicPr>
          <p:cNvPr id="465" name="Picture 46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234" y="5825377"/>
            <a:ext cx="408251" cy="408251"/>
          </a:xfrm>
          <a:prstGeom prst="rect">
            <a:avLst/>
          </a:prstGeom>
        </p:spPr>
      </p:pic>
      <p:pic>
        <p:nvPicPr>
          <p:cNvPr id="466" name="Picture 46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9715" y="6071680"/>
            <a:ext cx="408251" cy="408251"/>
          </a:xfrm>
          <a:prstGeom prst="rect">
            <a:avLst/>
          </a:prstGeom>
        </p:spPr>
      </p:pic>
      <p:pic>
        <p:nvPicPr>
          <p:cNvPr id="467" name="Picture 46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2773" y="6179950"/>
            <a:ext cx="408251" cy="408251"/>
          </a:xfrm>
          <a:prstGeom prst="rect">
            <a:avLst/>
          </a:prstGeom>
        </p:spPr>
      </p:pic>
      <p:pic>
        <p:nvPicPr>
          <p:cNvPr id="468" name="Picture 46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817" y="5867293"/>
            <a:ext cx="408251" cy="408251"/>
          </a:xfrm>
          <a:prstGeom prst="rect">
            <a:avLst/>
          </a:prstGeom>
        </p:spPr>
      </p:pic>
      <p:pic>
        <p:nvPicPr>
          <p:cNvPr id="469" name="Picture 46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610" y="6317878"/>
            <a:ext cx="408251" cy="408251"/>
          </a:xfrm>
          <a:prstGeom prst="rect">
            <a:avLst/>
          </a:prstGeom>
        </p:spPr>
      </p:pic>
      <p:pic>
        <p:nvPicPr>
          <p:cNvPr id="470" name="Picture 46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9052" y="6131590"/>
            <a:ext cx="408251" cy="408251"/>
          </a:xfrm>
          <a:prstGeom prst="rect">
            <a:avLst/>
          </a:prstGeom>
        </p:spPr>
      </p:pic>
      <p:pic>
        <p:nvPicPr>
          <p:cNvPr id="471" name="Picture 47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1485" y="5807303"/>
            <a:ext cx="408251" cy="408251"/>
          </a:xfrm>
          <a:prstGeom prst="rect">
            <a:avLst/>
          </a:prstGeom>
        </p:spPr>
      </p:pic>
      <p:pic>
        <p:nvPicPr>
          <p:cNvPr id="472" name="Picture 47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824" y="6320200"/>
            <a:ext cx="408251" cy="408251"/>
          </a:xfrm>
          <a:prstGeom prst="rect">
            <a:avLst/>
          </a:prstGeom>
        </p:spPr>
      </p:pic>
      <p:sp>
        <p:nvSpPr>
          <p:cNvPr id="565" name="Oval 564"/>
          <p:cNvSpPr/>
          <p:nvPr/>
        </p:nvSpPr>
        <p:spPr>
          <a:xfrm>
            <a:off x="9255234" y="580333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66" name="Oval 565"/>
          <p:cNvSpPr/>
          <p:nvPr/>
        </p:nvSpPr>
        <p:spPr>
          <a:xfrm>
            <a:off x="9590191" y="583541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67" name="Oval 566"/>
          <p:cNvSpPr/>
          <p:nvPr/>
        </p:nvSpPr>
        <p:spPr>
          <a:xfrm>
            <a:off x="9173096" y="6035041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68" name="Oval 567"/>
          <p:cNvSpPr/>
          <p:nvPr/>
        </p:nvSpPr>
        <p:spPr>
          <a:xfrm>
            <a:off x="9498104" y="614021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69" name="Oval 568"/>
          <p:cNvSpPr/>
          <p:nvPr/>
        </p:nvSpPr>
        <p:spPr>
          <a:xfrm>
            <a:off x="9506125" y="6453935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70" name="Oval 569"/>
          <p:cNvSpPr/>
          <p:nvPr/>
        </p:nvSpPr>
        <p:spPr>
          <a:xfrm>
            <a:off x="9834988" y="6428075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71" name="Oval 570"/>
          <p:cNvSpPr/>
          <p:nvPr/>
        </p:nvSpPr>
        <p:spPr>
          <a:xfrm>
            <a:off x="9851030" y="613174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72" name="Oval 571"/>
          <p:cNvSpPr/>
          <p:nvPr/>
        </p:nvSpPr>
        <p:spPr>
          <a:xfrm>
            <a:off x="9213356" y="634831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73" name="Oval 572"/>
          <p:cNvSpPr/>
          <p:nvPr/>
        </p:nvSpPr>
        <p:spPr>
          <a:xfrm>
            <a:off x="9943117" y="579152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74" name="Oval 573"/>
          <p:cNvSpPr/>
          <p:nvPr/>
        </p:nvSpPr>
        <p:spPr>
          <a:xfrm>
            <a:off x="10040206" y="6340938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75" name="Oval 574"/>
          <p:cNvSpPr/>
          <p:nvPr/>
        </p:nvSpPr>
        <p:spPr>
          <a:xfrm>
            <a:off x="9008510" y="577897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76" name="Oval 575"/>
          <p:cNvSpPr/>
          <p:nvPr/>
        </p:nvSpPr>
        <p:spPr>
          <a:xfrm>
            <a:off x="8928327" y="605171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77" name="Oval 576"/>
          <p:cNvSpPr/>
          <p:nvPr/>
        </p:nvSpPr>
        <p:spPr>
          <a:xfrm>
            <a:off x="8880327" y="6388597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78" name="Oval 577"/>
          <p:cNvSpPr/>
          <p:nvPr/>
        </p:nvSpPr>
        <p:spPr>
          <a:xfrm>
            <a:off x="9746026" y="574654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79" name="Oval 578"/>
          <p:cNvSpPr/>
          <p:nvPr/>
        </p:nvSpPr>
        <p:spPr>
          <a:xfrm>
            <a:off x="8737697" y="574654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80" name="Oval 579"/>
          <p:cNvSpPr/>
          <p:nvPr/>
        </p:nvSpPr>
        <p:spPr>
          <a:xfrm>
            <a:off x="8623631" y="6035041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81" name="Oval 580"/>
          <p:cNvSpPr/>
          <p:nvPr/>
        </p:nvSpPr>
        <p:spPr>
          <a:xfrm>
            <a:off x="8607589" y="6388771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82" name="Oval 581"/>
          <p:cNvSpPr/>
          <p:nvPr/>
        </p:nvSpPr>
        <p:spPr>
          <a:xfrm>
            <a:off x="9697889" y="6052115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83" name="Oval 582"/>
          <p:cNvSpPr/>
          <p:nvPr/>
        </p:nvSpPr>
        <p:spPr>
          <a:xfrm>
            <a:off x="9425374" y="595573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84" name="Oval 583"/>
          <p:cNvSpPr/>
          <p:nvPr/>
        </p:nvSpPr>
        <p:spPr>
          <a:xfrm>
            <a:off x="9073285" y="6244398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85" name="Oval 584"/>
          <p:cNvSpPr/>
          <p:nvPr/>
        </p:nvSpPr>
        <p:spPr>
          <a:xfrm>
            <a:off x="8751790" y="6195912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86" name="Oval 585"/>
          <p:cNvSpPr/>
          <p:nvPr/>
        </p:nvSpPr>
        <p:spPr>
          <a:xfrm>
            <a:off x="9376487" y="618042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87" name="Oval 586"/>
          <p:cNvSpPr/>
          <p:nvPr/>
        </p:nvSpPr>
        <p:spPr>
          <a:xfrm>
            <a:off x="9650504" y="629261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pic>
        <p:nvPicPr>
          <p:cNvPr id="588" name="Picture 58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1158" y="5825377"/>
            <a:ext cx="408251" cy="408251"/>
          </a:xfrm>
          <a:prstGeom prst="rect">
            <a:avLst/>
          </a:prstGeom>
        </p:spPr>
      </p:pic>
      <p:pic>
        <p:nvPicPr>
          <p:cNvPr id="589" name="Picture 58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4639" y="6071680"/>
            <a:ext cx="408251" cy="408251"/>
          </a:xfrm>
          <a:prstGeom prst="rect">
            <a:avLst/>
          </a:prstGeom>
        </p:spPr>
      </p:pic>
      <p:pic>
        <p:nvPicPr>
          <p:cNvPr id="590" name="Picture 58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697" y="6179950"/>
            <a:ext cx="408251" cy="408251"/>
          </a:xfrm>
          <a:prstGeom prst="rect">
            <a:avLst/>
          </a:prstGeom>
        </p:spPr>
      </p:pic>
      <p:pic>
        <p:nvPicPr>
          <p:cNvPr id="591" name="Picture 59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2741" y="5867293"/>
            <a:ext cx="408251" cy="408251"/>
          </a:xfrm>
          <a:prstGeom prst="rect">
            <a:avLst/>
          </a:prstGeom>
        </p:spPr>
      </p:pic>
      <p:pic>
        <p:nvPicPr>
          <p:cNvPr id="592" name="Picture 59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5534" y="6317878"/>
            <a:ext cx="408251" cy="408251"/>
          </a:xfrm>
          <a:prstGeom prst="rect">
            <a:avLst/>
          </a:prstGeom>
        </p:spPr>
      </p:pic>
      <p:pic>
        <p:nvPicPr>
          <p:cNvPr id="593" name="Picture 59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3976" y="6131590"/>
            <a:ext cx="408251" cy="408251"/>
          </a:xfrm>
          <a:prstGeom prst="rect">
            <a:avLst/>
          </a:prstGeom>
        </p:spPr>
      </p:pic>
      <p:pic>
        <p:nvPicPr>
          <p:cNvPr id="594" name="Picture 59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6409" y="5807303"/>
            <a:ext cx="408251" cy="408251"/>
          </a:xfrm>
          <a:prstGeom prst="rect">
            <a:avLst/>
          </a:prstGeom>
        </p:spPr>
      </p:pic>
      <p:pic>
        <p:nvPicPr>
          <p:cNvPr id="595" name="Picture 59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3748" y="6320200"/>
            <a:ext cx="408251" cy="408251"/>
          </a:xfrm>
          <a:prstGeom prst="rect">
            <a:avLst/>
          </a:prstGeom>
        </p:spPr>
      </p:pic>
      <p:sp>
        <p:nvSpPr>
          <p:cNvPr id="627" name="Oval 626"/>
          <p:cNvSpPr/>
          <p:nvPr/>
        </p:nvSpPr>
        <p:spPr>
          <a:xfrm>
            <a:off x="11049738" y="583233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628" name="Oval 627"/>
          <p:cNvSpPr/>
          <p:nvPr/>
        </p:nvSpPr>
        <p:spPr>
          <a:xfrm>
            <a:off x="11384695" y="5864414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629" name="Oval 628"/>
          <p:cNvSpPr/>
          <p:nvPr/>
        </p:nvSpPr>
        <p:spPr>
          <a:xfrm>
            <a:off x="10967600" y="606403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630" name="Oval 629"/>
          <p:cNvSpPr/>
          <p:nvPr/>
        </p:nvSpPr>
        <p:spPr>
          <a:xfrm>
            <a:off x="11292608" y="6169214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631" name="Oval 630"/>
          <p:cNvSpPr/>
          <p:nvPr/>
        </p:nvSpPr>
        <p:spPr>
          <a:xfrm>
            <a:off x="11300629" y="648293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632" name="Oval 631"/>
          <p:cNvSpPr/>
          <p:nvPr/>
        </p:nvSpPr>
        <p:spPr>
          <a:xfrm>
            <a:off x="11629492" y="645707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633" name="Oval 632"/>
          <p:cNvSpPr/>
          <p:nvPr/>
        </p:nvSpPr>
        <p:spPr>
          <a:xfrm>
            <a:off x="11645534" y="6160744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634" name="Oval 633"/>
          <p:cNvSpPr/>
          <p:nvPr/>
        </p:nvSpPr>
        <p:spPr>
          <a:xfrm>
            <a:off x="11007860" y="6377311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635" name="Oval 634"/>
          <p:cNvSpPr/>
          <p:nvPr/>
        </p:nvSpPr>
        <p:spPr>
          <a:xfrm>
            <a:off x="11737621" y="5820524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636" name="Oval 635"/>
          <p:cNvSpPr/>
          <p:nvPr/>
        </p:nvSpPr>
        <p:spPr>
          <a:xfrm>
            <a:off x="11834710" y="636993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637" name="Oval 636"/>
          <p:cNvSpPr/>
          <p:nvPr/>
        </p:nvSpPr>
        <p:spPr>
          <a:xfrm>
            <a:off x="10803014" y="580797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638" name="Oval 637"/>
          <p:cNvSpPr/>
          <p:nvPr/>
        </p:nvSpPr>
        <p:spPr>
          <a:xfrm>
            <a:off x="10722831" y="6080711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639" name="Oval 638"/>
          <p:cNvSpPr/>
          <p:nvPr/>
        </p:nvSpPr>
        <p:spPr>
          <a:xfrm>
            <a:off x="10674831" y="6417595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640" name="Oval 639"/>
          <p:cNvSpPr/>
          <p:nvPr/>
        </p:nvSpPr>
        <p:spPr>
          <a:xfrm>
            <a:off x="11540530" y="5775538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641" name="Oval 640"/>
          <p:cNvSpPr/>
          <p:nvPr/>
        </p:nvSpPr>
        <p:spPr>
          <a:xfrm>
            <a:off x="10532201" y="5775538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642" name="Oval 641"/>
          <p:cNvSpPr/>
          <p:nvPr/>
        </p:nvSpPr>
        <p:spPr>
          <a:xfrm>
            <a:off x="10418135" y="606403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643" name="Oval 642"/>
          <p:cNvSpPr/>
          <p:nvPr/>
        </p:nvSpPr>
        <p:spPr>
          <a:xfrm>
            <a:off x="10402093" y="6417769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644" name="Oval 643"/>
          <p:cNvSpPr/>
          <p:nvPr/>
        </p:nvSpPr>
        <p:spPr>
          <a:xfrm>
            <a:off x="11492393" y="6081113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645" name="Oval 644"/>
          <p:cNvSpPr/>
          <p:nvPr/>
        </p:nvSpPr>
        <p:spPr>
          <a:xfrm>
            <a:off x="11219878" y="598473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646" name="Oval 645"/>
          <p:cNvSpPr/>
          <p:nvPr/>
        </p:nvSpPr>
        <p:spPr>
          <a:xfrm>
            <a:off x="10867789" y="6273396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647" name="Oval 646"/>
          <p:cNvSpPr/>
          <p:nvPr/>
        </p:nvSpPr>
        <p:spPr>
          <a:xfrm>
            <a:off x="10546294" y="6224910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648" name="Oval 647"/>
          <p:cNvSpPr/>
          <p:nvPr/>
        </p:nvSpPr>
        <p:spPr>
          <a:xfrm>
            <a:off x="11170991" y="6209421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649" name="Oval 648"/>
          <p:cNvSpPr/>
          <p:nvPr/>
        </p:nvSpPr>
        <p:spPr>
          <a:xfrm>
            <a:off x="11445008" y="6321614"/>
            <a:ext cx="320842" cy="35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pic>
        <p:nvPicPr>
          <p:cNvPr id="650" name="Picture 64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5662" y="5854375"/>
            <a:ext cx="408251" cy="408251"/>
          </a:xfrm>
          <a:prstGeom prst="rect">
            <a:avLst/>
          </a:prstGeom>
        </p:spPr>
      </p:pic>
      <p:pic>
        <p:nvPicPr>
          <p:cNvPr id="651" name="Picture 65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9143" y="6100678"/>
            <a:ext cx="408251" cy="408251"/>
          </a:xfrm>
          <a:prstGeom prst="rect">
            <a:avLst/>
          </a:prstGeom>
        </p:spPr>
      </p:pic>
      <p:pic>
        <p:nvPicPr>
          <p:cNvPr id="652" name="Picture 65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2201" y="6208948"/>
            <a:ext cx="408251" cy="408251"/>
          </a:xfrm>
          <a:prstGeom prst="rect">
            <a:avLst/>
          </a:prstGeom>
        </p:spPr>
      </p:pic>
      <p:pic>
        <p:nvPicPr>
          <p:cNvPr id="653" name="Picture 65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7245" y="5896291"/>
            <a:ext cx="408251" cy="408251"/>
          </a:xfrm>
          <a:prstGeom prst="rect">
            <a:avLst/>
          </a:prstGeom>
        </p:spPr>
      </p:pic>
      <p:pic>
        <p:nvPicPr>
          <p:cNvPr id="654" name="Picture 65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0038" y="6346876"/>
            <a:ext cx="408251" cy="408251"/>
          </a:xfrm>
          <a:prstGeom prst="rect">
            <a:avLst/>
          </a:prstGeom>
        </p:spPr>
      </p:pic>
      <p:pic>
        <p:nvPicPr>
          <p:cNvPr id="655" name="Picture 65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8480" y="6160588"/>
            <a:ext cx="408251" cy="408251"/>
          </a:xfrm>
          <a:prstGeom prst="rect">
            <a:avLst/>
          </a:prstGeom>
        </p:spPr>
      </p:pic>
      <p:pic>
        <p:nvPicPr>
          <p:cNvPr id="656" name="Picture 65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0913" y="5836301"/>
            <a:ext cx="408251" cy="408251"/>
          </a:xfrm>
          <a:prstGeom prst="rect">
            <a:avLst/>
          </a:prstGeom>
        </p:spPr>
      </p:pic>
      <p:pic>
        <p:nvPicPr>
          <p:cNvPr id="657" name="Picture 65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8252" y="6349198"/>
            <a:ext cx="408251" cy="40825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73923" y="5082045"/>
            <a:ext cx="8769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b="1" dirty="0" smtClean="0">
                <a:solidFill>
                  <a:srgbClr val="00B050"/>
                </a:solidFill>
              </a:rPr>
              <a:t>Free/Low Cost Attractive Special Offer </a:t>
            </a:r>
            <a:r>
              <a:rPr lang="en-ZA" sz="2400" b="1" dirty="0" smtClean="0"/>
              <a:t>- (Fill practice with patients!) </a:t>
            </a:r>
            <a:endParaRPr lang="en-ZA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8687526" y="3185048"/>
            <a:ext cx="3313418" cy="830997"/>
          </a:xfrm>
          <a:prstGeom prst="rect">
            <a:avLst/>
          </a:prstGeom>
          <a:noFill/>
          <a:ln w="31750"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en-ZA" sz="2400" u="sng" dirty="0" smtClean="0"/>
              <a:t>Each new patient has a </a:t>
            </a:r>
          </a:p>
          <a:p>
            <a:pPr algn="ctr"/>
            <a:r>
              <a:rPr lang="en-ZA" sz="2400" b="1" dirty="0" smtClean="0">
                <a:solidFill>
                  <a:srgbClr val="0070C0"/>
                </a:solidFill>
              </a:rPr>
              <a:t>Lifetime Value = Money!</a:t>
            </a:r>
            <a:endParaRPr lang="en-ZA" sz="2400" b="1" dirty="0">
              <a:solidFill>
                <a:srgbClr val="0070C0"/>
              </a:solidFill>
            </a:endParaRPr>
          </a:p>
        </p:txBody>
      </p:sp>
      <p:pic>
        <p:nvPicPr>
          <p:cNvPr id="246" name="Picture 24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3255" y="1138148"/>
            <a:ext cx="345447" cy="565053"/>
          </a:xfrm>
          <a:prstGeom prst="rect">
            <a:avLst/>
          </a:prstGeom>
        </p:spPr>
      </p:pic>
      <p:pic>
        <p:nvPicPr>
          <p:cNvPr id="247" name="Picture 24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830" y="4409492"/>
            <a:ext cx="229192" cy="374893"/>
          </a:xfrm>
          <a:prstGeom prst="rect">
            <a:avLst/>
          </a:prstGeom>
        </p:spPr>
      </p:pic>
      <p:pic>
        <p:nvPicPr>
          <p:cNvPr id="248" name="Picture 24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758" y="2997601"/>
            <a:ext cx="229192" cy="374893"/>
          </a:xfrm>
          <a:prstGeom prst="rect">
            <a:avLst/>
          </a:prstGeom>
        </p:spPr>
      </p:pic>
      <p:pic>
        <p:nvPicPr>
          <p:cNvPr id="249" name="Picture 24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3653" y="3930729"/>
            <a:ext cx="229192" cy="374893"/>
          </a:xfrm>
          <a:prstGeom prst="rect">
            <a:avLst/>
          </a:prstGeom>
        </p:spPr>
      </p:pic>
      <p:pic>
        <p:nvPicPr>
          <p:cNvPr id="250" name="Picture 24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587" y="3907855"/>
            <a:ext cx="229192" cy="374893"/>
          </a:xfrm>
          <a:prstGeom prst="rect">
            <a:avLst/>
          </a:prstGeom>
        </p:spPr>
      </p:pic>
      <p:pic>
        <p:nvPicPr>
          <p:cNvPr id="252" name="Picture 25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5053" y="2229654"/>
            <a:ext cx="229192" cy="374893"/>
          </a:xfrm>
          <a:prstGeom prst="rect">
            <a:avLst/>
          </a:prstGeom>
        </p:spPr>
      </p:pic>
      <p:pic>
        <p:nvPicPr>
          <p:cNvPr id="253" name="Picture 25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5446" y="2541971"/>
            <a:ext cx="229192" cy="374893"/>
          </a:xfrm>
          <a:prstGeom prst="rect">
            <a:avLst/>
          </a:prstGeom>
        </p:spPr>
      </p:pic>
      <p:cxnSp>
        <p:nvCxnSpPr>
          <p:cNvPr id="258" name="Straight Arrow Connector 257"/>
          <p:cNvCxnSpPr/>
          <p:nvPr/>
        </p:nvCxnSpPr>
        <p:spPr>
          <a:xfrm>
            <a:off x="3522152" y="1974338"/>
            <a:ext cx="183404" cy="1945576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2" name="Picture 29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289" y="2824331"/>
            <a:ext cx="229192" cy="374893"/>
          </a:xfrm>
          <a:prstGeom prst="rect">
            <a:avLst/>
          </a:prstGeom>
        </p:spPr>
      </p:pic>
      <p:pic>
        <p:nvPicPr>
          <p:cNvPr id="293" name="Picture 29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020" y="3297615"/>
            <a:ext cx="229192" cy="374893"/>
          </a:xfrm>
          <a:prstGeom prst="rect">
            <a:avLst/>
          </a:prstGeom>
        </p:spPr>
      </p:pic>
      <p:pic>
        <p:nvPicPr>
          <p:cNvPr id="133" name="Picture 1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0682" y="3391087"/>
            <a:ext cx="229192" cy="374893"/>
          </a:xfrm>
          <a:prstGeom prst="rect">
            <a:avLst/>
          </a:prstGeom>
        </p:spPr>
      </p:pic>
      <p:pic>
        <p:nvPicPr>
          <p:cNvPr id="295" name="Picture 29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086" y="2106884"/>
            <a:ext cx="229192" cy="374893"/>
          </a:xfrm>
          <a:prstGeom prst="rect">
            <a:avLst/>
          </a:prstGeom>
        </p:spPr>
      </p:pic>
      <p:cxnSp>
        <p:nvCxnSpPr>
          <p:cNvPr id="296" name="Straight Arrow Connector 295"/>
          <p:cNvCxnSpPr>
            <a:stCxn id="192" idx="3"/>
          </p:cNvCxnSpPr>
          <p:nvPr/>
        </p:nvCxnSpPr>
        <p:spPr>
          <a:xfrm flipV="1">
            <a:off x="6406635" y="1776937"/>
            <a:ext cx="362072" cy="1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1" name="Picture 25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2796" y="2414542"/>
            <a:ext cx="229192" cy="374893"/>
          </a:xfrm>
          <a:prstGeom prst="rect">
            <a:avLst/>
          </a:prstGeom>
        </p:spPr>
      </p:pic>
      <p:cxnSp>
        <p:nvCxnSpPr>
          <p:cNvPr id="38" name="Straight Arrow Connector 37"/>
          <p:cNvCxnSpPr/>
          <p:nvPr/>
        </p:nvCxnSpPr>
        <p:spPr>
          <a:xfrm flipV="1">
            <a:off x="2105281" y="1904511"/>
            <a:ext cx="6567713" cy="359509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3" name="Picture 26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2442" y="1677765"/>
            <a:ext cx="229192" cy="374893"/>
          </a:xfrm>
          <a:prstGeom prst="rect">
            <a:avLst/>
          </a:prstGeom>
        </p:spPr>
      </p:pic>
      <p:pic>
        <p:nvPicPr>
          <p:cNvPr id="259" name="Picture 25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625" y="4918780"/>
            <a:ext cx="229192" cy="374893"/>
          </a:xfrm>
          <a:prstGeom prst="rect">
            <a:avLst/>
          </a:prstGeom>
        </p:spPr>
      </p:pic>
      <p:pic>
        <p:nvPicPr>
          <p:cNvPr id="132" name="Picture 1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020" y="3626725"/>
            <a:ext cx="229192" cy="37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82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267" y="492442"/>
            <a:ext cx="11311466" cy="769408"/>
          </a:xfrm>
        </p:spPr>
        <p:txBody>
          <a:bodyPr>
            <a:normAutofit/>
          </a:bodyPr>
          <a:lstStyle/>
          <a:p>
            <a:pPr algn="ctr"/>
            <a:r>
              <a:rPr lang="en-ZA" sz="4000" b="1" u="sng" dirty="0" smtClean="0">
                <a:latin typeface="Helvetica" panose="020B0604020202020204" pitchFamily="34" charset="0"/>
                <a:cs typeface="Helvetica" panose="020B0604020202020204" pitchFamily="34" charset="0"/>
              </a:rPr>
              <a:t>Money Math Example</a:t>
            </a:r>
            <a:endParaRPr lang="en-ZA" sz="4000" b="1" u="sng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81753"/>
            <a:ext cx="12192000" cy="5287987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en-ZA" sz="5800" b="1" dirty="0"/>
              <a:t>FB Ad Spend of $1,000 to bring in </a:t>
            </a:r>
            <a:r>
              <a:rPr lang="en-ZA" sz="5800" b="1" dirty="0" smtClean="0"/>
              <a:t>50 new </a:t>
            </a:r>
            <a:r>
              <a:rPr lang="en-ZA" sz="5800" b="1" dirty="0"/>
              <a:t>patients</a:t>
            </a:r>
          </a:p>
          <a:p>
            <a:pPr marL="0" indent="0" algn="ctr">
              <a:buNone/>
            </a:pPr>
            <a:r>
              <a:rPr lang="en-ZA" sz="4500" dirty="0" smtClean="0"/>
              <a:t>GOAL: To deliver one patient </a:t>
            </a:r>
            <a:r>
              <a:rPr lang="en-ZA" sz="4500" dirty="0"/>
              <a:t>at a cost of </a:t>
            </a:r>
            <a:r>
              <a:rPr lang="en-ZA" sz="4500" dirty="0" smtClean="0"/>
              <a:t>under $20 </a:t>
            </a:r>
            <a:r>
              <a:rPr lang="en-ZA" sz="4500" dirty="0"/>
              <a:t>per </a:t>
            </a:r>
            <a:r>
              <a:rPr lang="en-ZA" sz="4500" dirty="0" smtClean="0"/>
              <a:t>patient!</a:t>
            </a:r>
            <a:endParaRPr lang="en-ZA" sz="4500" dirty="0"/>
          </a:p>
          <a:p>
            <a:pPr marL="0" indent="0" algn="ctr">
              <a:buNone/>
            </a:pPr>
            <a:r>
              <a:rPr lang="en-ZA" sz="4000" dirty="0" smtClean="0"/>
              <a:t>OFFER EXAMPLE:    $</a:t>
            </a:r>
            <a:r>
              <a:rPr lang="en-ZA" sz="4000" dirty="0"/>
              <a:t>67 </a:t>
            </a:r>
            <a:r>
              <a:rPr lang="en-ZA" sz="4000" dirty="0" smtClean="0"/>
              <a:t>for a Teeth </a:t>
            </a:r>
            <a:r>
              <a:rPr lang="en-ZA" sz="4000" dirty="0"/>
              <a:t>Whitening + </a:t>
            </a:r>
            <a:r>
              <a:rPr lang="en-ZA" sz="4000" dirty="0" smtClean="0"/>
              <a:t>X-Rays... + Bonus </a:t>
            </a:r>
            <a:r>
              <a:rPr lang="en-ZA" sz="4000" dirty="0"/>
              <a:t>Exam</a:t>
            </a:r>
          </a:p>
          <a:p>
            <a:pPr marL="0" indent="0" algn="ctr">
              <a:buNone/>
            </a:pPr>
            <a:endParaRPr lang="en-ZA" sz="2400" b="1" dirty="0"/>
          </a:p>
          <a:p>
            <a:r>
              <a:rPr lang="en-ZA" sz="5100" dirty="0" smtClean="0">
                <a:solidFill>
                  <a:schemeClr val="bg1"/>
                </a:solidFill>
              </a:rPr>
              <a:t>50 </a:t>
            </a:r>
            <a:r>
              <a:rPr lang="en-ZA" sz="5100" dirty="0">
                <a:solidFill>
                  <a:schemeClr val="bg1"/>
                </a:solidFill>
              </a:rPr>
              <a:t>New Patients Take You Up On Your Special Offer </a:t>
            </a:r>
            <a:r>
              <a:rPr lang="en-ZA" sz="3600" i="1" dirty="0">
                <a:solidFill>
                  <a:schemeClr val="bg1"/>
                </a:solidFill>
              </a:rPr>
              <a:t>($</a:t>
            </a:r>
            <a:r>
              <a:rPr lang="en-ZA" sz="3600" dirty="0">
                <a:solidFill>
                  <a:schemeClr val="bg1"/>
                </a:solidFill>
              </a:rPr>
              <a:t>67 each</a:t>
            </a:r>
            <a:r>
              <a:rPr lang="en-ZA" sz="3600" dirty="0" smtClean="0">
                <a:solidFill>
                  <a:schemeClr val="bg1"/>
                </a:solidFill>
              </a:rPr>
              <a:t>)   </a:t>
            </a:r>
            <a:r>
              <a:rPr lang="en-ZA" sz="5100" b="1" dirty="0" smtClean="0">
                <a:solidFill>
                  <a:schemeClr val="bg1"/>
                </a:solidFill>
              </a:rPr>
              <a:t>= $3,350</a:t>
            </a:r>
            <a:endParaRPr lang="en-ZA" sz="5100" b="1" dirty="0">
              <a:solidFill>
                <a:schemeClr val="bg1"/>
              </a:solidFill>
            </a:endParaRPr>
          </a:p>
          <a:p>
            <a:r>
              <a:rPr lang="en-ZA" sz="5100" dirty="0" smtClean="0">
                <a:solidFill>
                  <a:schemeClr val="bg1"/>
                </a:solidFill>
              </a:rPr>
              <a:t>18 </a:t>
            </a:r>
            <a:r>
              <a:rPr lang="en-ZA" sz="5100" dirty="0">
                <a:solidFill>
                  <a:schemeClr val="bg1"/>
                </a:solidFill>
              </a:rPr>
              <a:t>Patients Upgrade </a:t>
            </a:r>
            <a:r>
              <a:rPr lang="en-ZA" sz="5100" dirty="0" smtClean="0">
                <a:solidFill>
                  <a:schemeClr val="bg1"/>
                </a:solidFill>
              </a:rPr>
              <a:t>to a Teeth Whitening Package </a:t>
            </a:r>
            <a:r>
              <a:rPr lang="en-ZA" sz="3600" i="1" dirty="0" smtClean="0">
                <a:solidFill>
                  <a:schemeClr val="bg1"/>
                </a:solidFill>
              </a:rPr>
              <a:t>($397 each) 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5100" b="1" dirty="0" smtClean="0">
                <a:solidFill>
                  <a:schemeClr val="bg1"/>
                </a:solidFill>
              </a:rPr>
              <a:t>= $7,146</a:t>
            </a:r>
            <a:endParaRPr lang="en-ZA" sz="5100" b="1" dirty="0">
              <a:solidFill>
                <a:schemeClr val="bg1"/>
              </a:solidFill>
            </a:endParaRPr>
          </a:p>
          <a:p>
            <a:r>
              <a:rPr lang="en-ZA" sz="5100" dirty="0" smtClean="0">
                <a:solidFill>
                  <a:schemeClr val="bg1"/>
                </a:solidFill>
              </a:rPr>
              <a:t>10 </a:t>
            </a:r>
            <a:r>
              <a:rPr lang="en-ZA" sz="5100" dirty="0">
                <a:solidFill>
                  <a:schemeClr val="bg1"/>
                </a:solidFill>
              </a:rPr>
              <a:t>New Patients Need Cavities Fixed </a:t>
            </a:r>
            <a:r>
              <a:rPr lang="en-ZA" sz="3600" i="1" dirty="0">
                <a:solidFill>
                  <a:schemeClr val="bg1"/>
                </a:solidFill>
              </a:rPr>
              <a:t>($120 each) </a:t>
            </a:r>
            <a:r>
              <a:rPr lang="en-ZA" sz="3600" i="1" dirty="0" smtClean="0">
                <a:solidFill>
                  <a:schemeClr val="bg1"/>
                </a:solidFill>
              </a:rPr>
              <a:t>                                    </a:t>
            </a:r>
            <a:r>
              <a:rPr lang="en-ZA" sz="5100" b="1" dirty="0" smtClean="0">
                <a:solidFill>
                  <a:schemeClr val="bg1"/>
                </a:solidFill>
              </a:rPr>
              <a:t>= </a:t>
            </a:r>
            <a:r>
              <a:rPr lang="en-ZA" sz="5100" b="1" dirty="0">
                <a:solidFill>
                  <a:schemeClr val="bg1"/>
                </a:solidFill>
              </a:rPr>
              <a:t>$</a:t>
            </a:r>
            <a:r>
              <a:rPr lang="en-ZA" sz="5100" b="1" dirty="0" smtClean="0">
                <a:solidFill>
                  <a:schemeClr val="bg1"/>
                </a:solidFill>
              </a:rPr>
              <a:t>1,200</a:t>
            </a:r>
          </a:p>
          <a:p>
            <a:r>
              <a:rPr lang="en-ZA" sz="5100" dirty="0">
                <a:solidFill>
                  <a:schemeClr val="bg1"/>
                </a:solidFill>
              </a:rPr>
              <a:t>5</a:t>
            </a:r>
            <a:r>
              <a:rPr lang="en-ZA" sz="5100" dirty="0" smtClean="0">
                <a:solidFill>
                  <a:schemeClr val="bg1"/>
                </a:solidFill>
              </a:rPr>
              <a:t> </a:t>
            </a:r>
            <a:r>
              <a:rPr lang="en-ZA" sz="5100" dirty="0">
                <a:solidFill>
                  <a:schemeClr val="bg1"/>
                </a:solidFill>
              </a:rPr>
              <a:t>New Patients Need </a:t>
            </a:r>
            <a:r>
              <a:rPr lang="en-ZA" sz="5100" dirty="0" smtClean="0">
                <a:solidFill>
                  <a:schemeClr val="bg1"/>
                </a:solidFill>
              </a:rPr>
              <a:t>Crowns </a:t>
            </a:r>
            <a:r>
              <a:rPr lang="en-ZA" sz="3600" i="1" dirty="0" smtClean="0">
                <a:solidFill>
                  <a:schemeClr val="bg1"/>
                </a:solidFill>
              </a:rPr>
              <a:t>($600 </a:t>
            </a:r>
            <a:r>
              <a:rPr lang="en-ZA" sz="3600" i="1" dirty="0">
                <a:solidFill>
                  <a:schemeClr val="bg1"/>
                </a:solidFill>
              </a:rPr>
              <a:t>each</a:t>
            </a:r>
            <a:r>
              <a:rPr lang="en-ZA" sz="3600" i="1" dirty="0" smtClean="0">
                <a:solidFill>
                  <a:schemeClr val="bg1"/>
                </a:solidFill>
              </a:rPr>
              <a:t>)                                                       </a:t>
            </a:r>
            <a:r>
              <a:rPr lang="en-ZA" sz="5100" b="1" dirty="0" smtClean="0">
                <a:solidFill>
                  <a:schemeClr val="bg1"/>
                </a:solidFill>
              </a:rPr>
              <a:t>= $3,000</a:t>
            </a:r>
            <a:endParaRPr lang="en-ZA" sz="5100" b="1" dirty="0">
              <a:solidFill>
                <a:schemeClr val="bg1"/>
              </a:solidFill>
            </a:endParaRPr>
          </a:p>
          <a:p>
            <a:r>
              <a:rPr lang="en-ZA" sz="5100" dirty="0">
                <a:solidFill>
                  <a:schemeClr val="bg1"/>
                </a:solidFill>
              </a:rPr>
              <a:t>4</a:t>
            </a:r>
            <a:r>
              <a:rPr lang="en-ZA" sz="5100" dirty="0" smtClean="0">
                <a:solidFill>
                  <a:schemeClr val="bg1"/>
                </a:solidFill>
              </a:rPr>
              <a:t> </a:t>
            </a:r>
            <a:r>
              <a:rPr lang="en-ZA" sz="5100" dirty="0">
                <a:solidFill>
                  <a:schemeClr val="bg1"/>
                </a:solidFill>
              </a:rPr>
              <a:t>New Patients Need </a:t>
            </a:r>
            <a:r>
              <a:rPr lang="en-ZA" sz="5100" dirty="0" smtClean="0">
                <a:solidFill>
                  <a:schemeClr val="bg1"/>
                </a:solidFill>
              </a:rPr>
              <a:t>Implants or Veneers </a:t>
            </a:r>
            <a:r>
              <a:rPr lang="en-ZA" sz="3600" i="1" dirty="0" smtClean="0">
                <a:solidFill>
                  <a:schemeClr val="bg1"/>
                </a:solidFill>
              </a:rPr>
              <a:t>($1750 </a:t>
            </a:r>
            <a:r>
              <a:rPr lang="en-ZA" sz="3600" i="1" dirty="0">
                <a:solidFill>
                  <a:schemeClr val="bg1"/>
                </a:solidFill>
              </a:rPr>
              <a:t>each) </a:t>
            </a:r>
            <a:r>
              <a:rPr lang="en-ZA" sz="3600" i="1" dirty="0" smtClean="0">
                <a:solidFill>
                  <a:schemeClr val="bg1"/>
                </a:solidFill>
              </a:rPr>
              <a:t>                     </a:t>
            </a:r>
            <a:r>
              <a:rPr lang="en-ZA" sz="5100" b="1" dirty="0" smtClean="0">
                <a:solidFill>
                  <a:schemeClr val="bg1"/>
                </a:solidFill>
              </a:rPr>
              <a:t>= $7,000</a:t>
            </a:r>
            <a:endParaRPr lang="en-ZA" sz="5100" b="1" dirty="0">
              <a:solidFill>
                <a:schemeClr val="bg1"/>
              </a:solidFill>
            </a:endParaRPr>
          </a:p>
          <a:p>
            <a:r>
              <a:rPr lang="en-ZA" sz="5100" dirty="0">
                <a:solidFill>
                  <a:schemeClr val="bg1"/>
                </a:solidFill>
              </a:rPr>
              <a:t>2 New Patient </a:t>
            </a:r>
            <a:r>
              <a:rPr lang="en-ZA" sz="5100" dirty="0" smtClean="0">
                <a:solidFill>
                  <a:schemeClr val="bg1"/>
                </a:solidFill>
              </a:rPr>
              <a:t>Want Invisalign/Dentures/Surgery </a:t>
            </a:r>
            <a:r>
              <a:rPr lang="en-ZA" sz="3600" i="1" dirty="0" smtClean="0">
                <a:solidFill>
                  <a:schemeClr val="bg1"/>
                </a:solidFill>
              </a:rPr>
              <a:t>($3,500 </a:t>
            </a:r>
            <a:r>
              <a:rPr lang="en-ZA" sz="3600" i="1" dirty="0">
                <a:solidFill>
                  <a:schemeClr val="bg1"/>
                </a:solidFill>
              </a:rPr>
              <a:t>each) </a:t>
            </a:r>
            <a:r>
              <a:rPr lang="en-ZA" sz="3600" i="1" dirty="0" smtClean="0">
                <a:solidFill>
                  <a:schemeClr val="bg1"/>
                </a:solidFill>
              </a:rPr>
              <a:t>  </a:t>
            </a:r>
            <a:r>
              <a:rPr lang="en-ZA" sz="5100" b="1" dirty="0" smtClean="0">
                <a:solidFill>
                  <a:schemeClr val="bg1"/>
                </a:solidFill>
              </a:rPr>
              <a:t>= </a:t>
            </a:r>
            <a:r>
              <a:rPr lang="en-ZA" sz="5100" b="1" u="sng" dirty="0" smtClean="0">
                <a:solidFill>
                  <a:schemeClr val="bg1"/>
                </a:solidFill>
              </a:rPr>
              <a:t>$7,000</a:t>
            </a:r>
            <a:endParaRPr lang="en-ZA" sz="5100" b="1" u="sng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ZA" sz="5100" b="1" dirty="0">
                <a:solidFill>
                  <a:schemeClr val="bg1"/>
                </a:solidFill>
              </a:rPr>
              <a:t>                                                                                              </a:t>
            </a:r>
            <a:r>
              <a:rPr lang="en-ZA" sz="5100" b="1" dirty="0" smtClean="0">
                <a:solidFill>
                  <a:schemeClr val="bg1"/>
                </a:solidFill>
              </a:rPr>
              <a:t>TOTAL  </a:t>
            </a:r>
            <a:r>
              <a:rPr lang="en-ZA" sz="5100" b="1" dirty="0">
                <a:solidFill>
                  <a:schemeClr val="bg1"/>
                </a:solidFill>
              </a:rPr>
              <a:t>= $</a:t>
            </a:r>
            <a:r>
              <a:rPr lang="en-ZA" sz="5100" b="1" dirty="0" smtClean="0">
                <a:solidFill>
                  <a:schemeClr val="bg1"/>
                </a:solidFill>
              </a:rPr>
              <a:t>28,696</a:t>
            </a:r>
            <a:endParaRPr lang="en-ZA" sz="51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ZA" sz="4000" dirty="0"/>
          </a:p>
          <a:p>
            <a:pPr marL="0" indent="0" algn="ctr">
              <a:buNone/>
            </a:pPr>
            <a:endParaRPr lang="en-ZA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4323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267" y="492442"/>
            <a:ext cx="11311466" cy="769408"/>
          </a:xfrm>
        </p:spPr>
        <p:txBody>
          <a:bodyPr>
            <a:normAutofit/>
          </a:bodyPr>
          <a:lstStyle/>
          <a:p>
            <a:pPr algn="ctr"/>
            <a:r>
              <a:rPr lang="en-ZA" sz="4000" b="1" u="sng" dirty="0" smtClean="0">
                <a:latin typeface="Helvetica" panose="020B0604020202020204" pitchFamily="34" charset="0"/>
                <a:cs typeface="Helvetica" panose="020B0604020202020204" pitchFamily="34" charset="0"/>
              </a:rPr>
              <a:t>Money Math Example</a:t>
            </a:r>
            <a:endParaRPr lang="en-ZA" sz="4000" b="1" u="sng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81753"/>
            <a:ext cx="12192000" cy="5287987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en-ZA" sz="5800" b="1" dirty="0"/>
              <a:t>FB Ad Spend of $1,000 to bring in </a:t>
            </a:r>
            <a:r>
              <a:rPr lang="en-ZA" sz="5800" b="1" dirty="0" smtClean="0"/>
              <a:t>50 new </a:t>
            </a:r>
            <a:r>
              <a:rPr lang="en-ZA" sz="5800" b="1" dirty="0"/>
              <a:t>patients</a:t>
            </a:r>
          </a:p>
          <a:p>
            <a:pPr marL="0" indent="0" algn="ctr">
              <a:buNone/>
            </a:pPr>
            <a:r>
              <a:rPr lang="en-ZA" sz="4500" dirty="0" smtClean="0"/>
              <a:t>GOAL: To deliver one patient </a:t>
            </a:r>
            <a:r>
              <a:rPr lang="en-ZA" sz="4500" dirty="0"/>
              <a:t>at a cost of </a:t>
            </a:r>
            <a:r>
              <a:rPr lang="en-ZA" sz="4500" dirty="0" smtClean="0"/>
              <a:t>under $20 </a:t>
            </a:r>
            <a:r>
              <a:rPr lang="en-ZA" sz="4500" dirty="0"/>
              <a:t>per </a:t>
            </a:r>
            <a:r>
              <a:rPr lang="en-ZA" sz="4500" dirty="0" smtClean="0"/>
              <a:t>patient!</a:t>
            </a:r>
            <a:endParaRPr lang="en-ZA" sz="4500" dirty="0"/>
          </a:p>
          <a:p>
            <a:pPr marL="0" indent="0" algn="ctr">
              <a:buNone/>
            </a:pPr>
            <a:r>
              <a:rPr lang="en-ZA" sz="4000" dirty="0" smtClean="0"/>
              <a:t>OFFER EXAMPLE:    $</a:t>
            </a:r>
            <a:r>
              <a:rPr lang="en-ZA" sz="4000" dirty="0"/>
              <a:t>67 </a:t>
            </a:r>
            <a:r>
              <a:rPr lang="en-ZA" sz="4000" dirty="0" smtClean="0"/>
              <a:t>for a Teeth </a:t>
            </a:r>
            <a:r>
              <a:rPr lang="en-ZA" sz="4000" dirty="0"/>
              <a:t>Whitening + </a:t>
            </a:r>
            <a:r>
              <a:rPr lang="en-ZA" sz="4000" dirty="0" smtClean="0"/>
              <a:t>X-Rays... + Bonus </a:t>
            </a:r>
            <a:r>
              <a:rPr lang="en-ZA" sz="4000" dirty="0"/>
              <a:t>Exam</a:t>
            </a:r>
          </a:p>
          <a:p>
            <a:pPr marL="0" indent="0" algn="ctr">
              <a:buNone/>
            </a:pPr>
            <a:endParaRPr lang="en-ZA" sz="2400" b="1" dirty="0"/>
          </a:p>
          <a:p>
            <a:r>
              <a:rPr lang="en-ZA" sz="5100" dirty="0" smtClean="0"/>
              <a:t>50 </a:t>
            </a:r>
            <a:r>
              <a:rPr lang="en-ZA" sz="5100" dirty="0"/>
              <a:t>New Patients Take You Up On Your Special Offer </a:t>
            </a:r>
            <a:r>
              <a:rPr lang="en-ZA" sz="3600" i="1" dirty="0"/>
              <a:t>($</a:t>
            </a:r>
            <a:r>
              <a:rPr lang="en-ZA" sz="3600" dirty="0"/>
              <a:t>67 each</a:t>
            </a:r>
            <a:r>
              <a:rPr lang="en-ZA" sz="3600" dirty="0" smtClean="0"/>
              <a:t>)   </a:t>
            </a:r>
            <a:r>
              <a:rPr lang="en-ZA" sz="5100" b="1" dirty="0" smtClean="0"/>
              <a:t>= $3,350</a:t>
            </a:r>
            <a:endParaRPr lang="en-ZA" sz="5100" b="1" dirty="0"/>
          </a:p>
          <a:p>
            <a:r>
              <a:rPr lang="en-ZA" sz="5100" dirty="0" smtClean="0">
                <a:solidFill>
                  <a:schemeClr val="bg1"/>
                </a:solidFill>
              </a:rPr>
              <a:t>18 </a:t>
            </a:r>
            <a:r>
              <a:rPr lang="en-ZA" sz="5100" dirty="0">
                <a:solidFill>
                  <a:schemeClr val="bg1"/>
                </a:solidFill>
              </a:rPr>
              <a:t>Patients Upgrade </a:t>
            </a:r>
            <a:r>
              <a:rPr lang="en-ZA" sz="5100" dirty="0" smtClean="0">
                <a:solidFill>
                  <a:schemeClr val="bg1"/>
                </a:solidFill>
              </a:rPr>
              <a:t>to a Teeth Whitening Package </a:t>
            </a:r>
            <a:r>
              <a:rPr lang="en-ZA" sz="3600" i="1" dirty="0" smtClean="0">
                <a:solidFill>
                  <a:schemeClr val="bg1"/>
                </a:solidFill>
              </a:rPr>
              <a:t>($397 each) 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5100" b="1" dirty="0" smtClean="0">
                <a:solidFill>
                  <a:schemeClr val="bg1"/>
                </a:solidFill>
              </a:rPr>
              <a:t>= $7,146</a:t>
            </a:r>
            <a:endParaRPr lang="en-ZA" sz="5100" b="1" dirty="0">
              <a:solidFill>
                <a:schemeClr val="bg1"/>
              </a:solidFill>
            </a:endParaRPr>
          </a:p>
          <a:p>
            <a:r>
              <a:rPr lang="en-ZA" sz="5100" dirty="0" smtClean="0">
                <a:solidFill>
                  <a:schemeClr val="bg1"/>
                </a:solidFill>
              </a:rPr>
              <a:t>10 </a:t>
            </a:r>
            <a:r>
              <a:rPr lang="en-ZA" sz="5100" dirty="0">
                <a:solidFill>
                  <a:schemeClr val="bg1"/>
                </a:solidFill>
              </a:rPr>
              <a:t>New Patients Need Cavities Fixed </a:t>
            </a:r>
            <a:r>
              <a:rPr lang="en-ZA" sz="3600" i="1" dirty="0">
                <a:solidFill>
                  <a:schemeClr val="bg1"/>
                </a:solidFill>
              </a:rPr>
              <a:t>($120 each) </a:t>
            </a:r>
            <a:r>
              <a:rPr lang="en-ZA" sz="3600" i="1" dirty="0" smtClean="0">
                <a:solidFill>
                  <a:schemeClr val="bg1"/>
                </a:solidFill>
              </a:rPr>
              <a:t>                                    </a:t>
            </a:r>
            <a:r>
              <a:rPr lang="en-ZA" sz="5100" b="1" dirty="0" smtClean="0">
                <a:solidFill>
                  <a:schemeClr val="bg1"/>
                </a:solidFill>
              </a:rPr>
              <a:t>= </a:t>
            </a:r>
            <a:r>
              <a:rPr lang="en-ZA" sz="5100" b="1" dirty="0">
                <a:solidFill>
                  <a:schemeClr val="bg1"/>
                </a:solidFill>
              </a:rPr>
              <a:t>$</a:t>
            </a:r>
            <a:r>
              <a:rPr lang="en-ZA" sz="5100" b="1" dirty="0" smtClean="0">
                <a:solidFill>
                  <a:schemeClr val="bg1"/>
                </a:solidFill>
              </a:rPr>
              <a:t>1,200</a:t>
            </a:r>
          </a:p>
          <a:p>
            <a:r>
              <a:rPr lang="en-ZA" sz="5100" dirty="0">
                <a:solidFill>
                  <a:schemeClr val="bg1"/>
                </a:solidFill>
              </a:rPr>
              <a:t>5</a:t>
            </a:r>
            <a:r>
              <a:rPr lang="en-ZA" sz="5100" dirty="0" smtClean="0">
                <a:solidFill>
                  <a:schemeClr val="bg1"/>
                </a:solidFill>
              </a:rPr>
              <a:t> </a:t>
            </a:r>
            <a:r>
              <a:rPr lang="en-ZA" sz="5100" dirty="0">
                <a:solidFill>
                  <a:schemeClr val="bg1"/>
                </a:solidFill>
              </a:rPr>
              <a:t>New Patients Need </a:t>
            </a:r>
            <a:r>
              <a:rPr lang="en-ZA" sz="5100" dirty="0" smtClean="0">
                <a:solidFill>
                  <a:schemeClr val="bg1"/>
                </a:solidFill>
              </a:rPr>
              <a:t>Crowns </a:t>
            </a:r>
            <a:r>
              <a:rPr lang="en-ZA" sz="3600" i="1" dirty="0" smtClean="0">
                <a:solidFill>
                  <a:schemeClr val="bg1"/>
                </a:solidFill>
              </a:rPr>
              <a:t>($600 </a:t>
            </a:r>
            <a:r>
              <a:rPr lang="en-ZA" sz="3600" i="1" dirty="0">
                <a:solidFill>
                  <a:schemeClr val="bg1"/>
                </a:solidFill>
              </a:rPr>
              <a:t>each</a:t>
            </a:r>
            <a:r>
              <a:rPr lang="en-ZA" sz="3600" i="1" dirty="0" smtClean="0">
                <a:solidFill>
                  <a:schemeClr val="bg1"/>
                </a:solidFill>
              </a:rPr>
              <a:t>)                                                       </a:t>
            </a:r>
            <a:r>
              <a:rPr lang="en-ZA" sz="5100" b="1" dirty="0" smtClean="0">
                <a:solidFill>
                  <a:schemeClr val="bg1"/>
                </a:solidFill>
              </a:rPr>
              <a:t>= $3,000</a:t>
            </a:r>
            <a:endParaRPr lang="en-ZA" sz="5100" b="1" dirty="0">
              <a:solidFill>
                <a:schemeClr val="bg1"/>
              </a:solidFill>
            </a:endParaRPr>
          </a:p>
          <a:p>
            <a:r>
              <a:rPr lang="en-ZA" sz="5100" dirty="0">
                <a:solidFill>
                  <a:schemeClr val="bg1"/>
                </a:solidFill>
              </a:rPr>
              <a:t>4</a:t>
            </a:r>
            <a:r>
              <a:rPr lang="en-ZA" sz="5100" dirty="0" smtClean="0">
                <a:solidFill>
                  <a:schemeClr val="bg1"/>
                </a:solidFill>
              </a:rPr>
              <a:t> </a:t>
            </a:r>
            <a:r>
              <a:rPr lang="en-ZA" sz="5100" dirty="0">
                <a:solidFill>
                  <a:schemeClr val="bg1"/>
                </a:solidFill>
              </a:rPr>
              <a:t>New Patients Need </a:t>
            </a:r>
            <a:r>
              <a:rPr lang="en-ZA" sz="5100" dirty="0" smtClean="0">
                <a:solidFill>
                  <a:schemeClr val="bg1"/>
                </a:solidFill>
              </a:rPr>
              <a:t>Implants or Veneers </a:t>
            </a:r>
            <a:r>
              <a:rPr lang="en-ZA" sz="3600" i="1" dirty="0" smtClean="0">
                <a:solidFill>
                  <a:schemeClr val="bg1"/>
                </a:solidFill>
              </a:rPr>
              <a:t>($1750 </a:t>
            </a:r>
            <a:r>
              <a:rPr lang="en-ZA" sz="3600" i="1" dirty="0">
                <a:solidFill>
                  <a:schemeClr val="bg1"/>
                </a:solidFill>
              </a:rPr>
              <a:t>each) </a:t>
            </a:r>
            <a:r>
              <a:rPr lang="en-ZA" sz="3600" i="1" dirty="0" smtClean="0">
                <a:solidFill>
                  <a:schemeClr val="bg1"/>
                </a:solidFill>
              </a:rPr>
              <a:t>                     </a:t>
            </a:r>
            <a:r>
              <a:rPr lang="en-ZA" sz="5100" b="1" dirty="0" smtClean="0">
                <a:solidFill>
                  <a:schemeClr val="bg1"/>
                </a:solidFill>
              </a:rPr>
              <a:t>= $7,000</a:t>
            </a:r>
            <a:endParaRPr lang="en-ZA" sz="5100" b="1" dirty="0">
              <a:solidFill>
                <a:schemeClr val="bg1"/>
              </a:solidFill>
            </a:endParaRPr>
          </a:p>
          <a:p>
            <a:r>
              <a:rPr lang="en-ZA" sz="5100" dirty="0">
                <a:solidFill>
                  <a:schemeClr val="bg1"/>
                </a:solidFill>
              </a:rPr>
              <a:t>2 New Patient </a:t>
            </a:r>
            <a:r>
              <a:rPr lang="en-ZA" sz="5100" dirty="0" smtClean="0">
                <a:solidFill>
                  <a:schemeClr val="bg1"/>
                </a:solidFill>
              </a:rPr>
              <a:t>Want Invisalign/Dentures/Surgery </a:t>
            </a:r>
            <a:r>
              <a:rPr lang="en-ZA" sz="3600" i="1" dirty="0" smtClean="0">
                <a:solidFill>
                  <a:schemeClr val="bg1"/>
                </a:solidFill>
              </a:rPr>
              <a:t>($3,500 </a:t>
            </a:r>
            <a:r>
              <a:rPr lang="en-ZA" sz="3600" i="1" dirty="0">
                <a:solidFill>
                  <a:schemeClr val="bg1"/>
                </a:solidFill>
              </a:rPr>
              <a:t>each) </a:t>
            </a:r>
            <a:r>
              <a:rPr lang="en-ZA" sz="3600" i="1" dirty="0" smtClean="0">
                <a:solidFill>
                  <a:schemeClr val="bg1"/>
                </a:solidFill>
              </a:rPr>
              <a:t>  </a:t>
            </a:r>
            <a:r>
              <a:rPr lang="en-ZA" sz="5100" b="1" dirty="0" smtClean="0">
                <a:solidFill>
                  <a:schemeClr val="bg1"/>
                </a:solidFill>
              </a:rPr>
              <a:t>= </a:t>
            </a:r>
            <a:r>
              <a:rPr lang="en-ZA" sz="5100" b="1" u="sng" dirty="0" smtClean="0">
                <a:solidFill>
                  <a:schemeClr val="bg1"/>
                </a:solidFill>
              </a:rPr>
              <a:t>$7,000</a:t>
            </a:r>
            <a:endParaRPr lang="en-ZA" sz="5100" b="1" u="sng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ZA" sz="5100" b="1" dirty="0">
                <a:solidFill>
                  <a:schemeClr val="bg1"/>
                </a:solidFill>
              </a:rPr>
              <a:t>                                                                                              </a:t>
            </a:r>
            <a:r>
              <a:rPr lang="en-ZA" sz="5100" b="1" dirty="0" smtClean="0">
                <a:solidFill>
                  <a:schemeClr val="bg1"/>
                </a:solidFill>
              </a:rPr>
              <a:t>TOTAL  </a:t>
            </a:r>
            <a:r>
              <a:rPr lang="en-ZA" sz="5100" b="1" dirty="0">
                <a:solidFill>
                  <a:schemeClr val="bg1"/>
                </a:solidFill>
              </a:rPr>
              <a:t>= $</a:t>
            </a:r>
            <a:r>
              <a:rPr lang="en-ZA" sz="5100" b="1" dirty="0" smtClean="0">
                <a:solidFill>
                  <a:schemeClr val="bg1"/>
                </a:solidFill>
              </a:rPr>
              <a:t>28,696</a:t>
            </a:r>
            <a:endParaRPr lang="en-ZA" sz="51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ZA" sz="4000" dirty="0"/>
          </a:p>
          <a:p>
            <a:pPr marL="0" indent="0" algn="ctr">
              <a:buNone/>
            </a:pPr>
            <a:endParaRPr lang="en-ZA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857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267" y="492442"/>
            <a:ext cx="11311466" cy="769408"/>
          </a:xfrm>
        </p:spPr>
        <p:txBody>
          <a:bodyPr>
            <a:normAutofit/>
          </a:bodyPr>
          <a:lstStyle/>
          <a:p>
            <a:pPr algn="ctr"/>
            <a:r>
              <a:rPr lang="en-ZA" sz="4000" b="1" u="sng" dirty="0" smtClean="0">
                <a:latin typeface="Helvetica" panose="020B0604020202020204" pitchFamily="34" charset="0"/>
                <a:cs typeface="Helvetica" panose="020B0604020202020204" pitchFamily="34" charset="0"/>
              </a:rPr>
              <a:t>Money Math Example</a:t>
            </a:r>
            <a:endParaRPr lang="en-ZA" sz="4000" b="1" u="sng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81753"/>
            <a:ext cx="12192000" cy="5287987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en-ZA" sz="5800" b="1" dirty="0"/>
              <a:t>FB Ad Spend of $1,000 to bring in </a:t>
            </a:r>
            <a:r>
              <a:rPr lang="en-ZA" sz="5800" b="1" dirty="0" smtClean="0"/>
              <a:t>50 new </a:t>
            </a:r>
            <a:r>
              <a:rPr lang="en-ZA" sz="5800" b="1" dirty="0"/>
              <a:t>patients</a:t>
            </a:r>
          </a:p>
          <a:p>
            <a:pPr marL="0" indent="0" algn="ctr">
              <a:buNone/>
            </a:pPr>
            <a:r>
              <a:rPr lang="en-ZA" sz="4500" dirty="0" smtClean="0"/>
              <a:t>GOAL: To deliver one patient </a:t>
            </a:r>
            <a:r>
              <a:rPr lang="en-ZA" sz="4500" dirty="0"/>
              <a:t>at a cost of </a:t>
            </a:r>
            <a:r>
              <a:rPr lang="en-ZA" sz="4500" dirty="0" smtClean="0"/>
              <a:t>under $20 </a:t>
            </a:r>
            <a:r>
              <a:rPr lang="en-ZA" sz="4500" dirty="0"/>
              <a:t>per </a:t>
            </a:r>
            <a:r>
              <a:rPr lang="en-ZA" sz="4500" dirty="0" smtClean="0"/>
              <a:t>patient!</a:t>
            </a:r>
            <a:endParaRPr lang="en-ZA" sz="4500" dirty="0"/>
          </a:p>
          <a:p>
            <a:pPr marL="0" indent="0" algn="ctr">
              <a:buNone/>
            </a:pPr>
            <a:r>
              <a:rPr lang="en-ZA" sz="4000" dirty="0" smtClean="0"/>
              <a:t>OFFER EXAMPLE:    $</a:t>
            </a:r>
            <a:r>
              <a:rPr lang="en-ZA" sz="4000" dirty="0"/>
              <a:t>67 </a:t>
            </a:r>
            <a:r>
              <a:rPr lang="en-ZA" sz="4000" dirty="0" smtClean="0"/>
              <a:t>for a Teeth </a:t>
            </a:r>
            <a:r>
              <a:rPr lang="en-ZA" sz="4000" dirty="0"/>
              <a:t>Whitening + </a:t>
            </a:r>
            <a:r>
              <a:rPr lang="en-ZA" sz="4000" dirty="0" smtClean="0"/>
              <a:t>X-Rays... + Bonus </a:t>
            </a:r>
            <a:r>
              <a:rPr lang="en-ZA" sz="4000" dirty="0"/>
              <a:t>Exam</a:t>
            </a:r>
          </a:p>
          <a:p>
            <a:pPr marL="0" indent="0" algn="ctr">
              <a:buNone/>
            </a:pPr>
            <a:endParaRPr lang="en-ZA" sz="2400" b="1" dirty="0"/>
          </a:p>
          <a:p>
            <a:r>
              <a:rPr lang="en-ZA" sz="5100" dirty="0" smtClean="0"/>
              <a:t>50 </a:t>
            </a:r>
            <a:r>
              <a:rPr lang="en-ZA" sz="5100" dirty="0"/>
              <a:t>New Patients Take You Up On Your Special Offer </a:t>
            </a:r>
            <a:r>
              <a:rPr lang="en-ZA" sz="3600" i="1" dirty="0"/>
              <a:t>($</a:t>
            </a:r>
            <a:r>
              <a:rPr lang="en-ZA" sz="3600" dirty="0"/>
              <a:t>67 each</a:t>
            </a:r>
            <a:r>
              <a:rPr lang="en-ZA" sz="3600" dirty="0" smtClean="0"/>
              <a:t>)   </a:t>
            </a:r>
            <a:r>
              <a:rPr lang="en-ZA" sz="5100" b="1" dirty="0" smtClean="0"/>
              <a:t>= $3,350</a:t>
            </a:r>
            <a:endParaRPr lang="en-ZA" sz="5100" b="1" dirty="0"/>
          </a:p>
          <a:p>
            <a:r>
              <a:rPr lang="en-ZA" sz="5100" dirty="0" smtClean="0"/>
              <a:t>18 </a:t>
            </a:r>
            <a:r>
              <a:rPr lang="en-ZA" sz="5100" dirty="0"/>
              <a:t>Patients Upgrade </a:t>
            </a:r>
            <a:r>
              <a:rPr lang="en-ZA" sz="5100" dirty="0" smtClean="0"/>
              <a:t>to a Teeth Whitening Package </a:t>
            </a:r>
            <a:r>
              <a:rPr lang="en-ZA" sz="3600" i="1" dirty="0" smtClean="0"/>
              <a:t>($397 each) </a:t>
            </a:r>
            <a:r>
              <a:rPr lang="en-ZA" sz="3600" dirty="0" smtClean="0"/>
              <a:t> </a:t>
            </a:r>
            <a:r>
              <a:rPr lang="en-ZA" sz="5100" b="1" dirty="0" smtClean="0"/>
              <a:t>= $7,146</a:t>
            </a:r>
            <a:endParaRPr lang="en-ZA" sz="5100" b="1" dirty="0"/>
          </a:p>
          <a:p>
            <a:r>
              <a:rPr lang="en-ZA" sz="5100" dirty="0" smtClean="0">
                <a:solidFill>
                  <a:schemeClr val="bg1"/>
                </a:solidFill>
              </a:rPr>
              <a:t>10 </a:t>
            </a:r>
            <a:r>
              <a:rPr lang="en-ZA" sz="5100" dirty="0">
                <a:solidFill>
                  <a:schemeClr val="bg1"/>
                </a:solidFill>
              </a:rPr>
              <a:t>New Patients Need Cavities Fixed </a:t>
            </a:r>
            <a:r>
              <a:rPr lang="en-ZA" sz="3600" i="1" dirty="0">
                <a:solidFill>
                  <a:schemeClr val="bg1"/>
                </a:solidFill>
              </a:rPr>
              <a:t>($120 each) </a:t>
            </a:r>
            <a:r>
              <a:rPr lang="en-ZA" sz="3600" i="1" dirty="0" smtClean="0">
                <a:solidFill>
                  <a:schemeClr val="bg1"/>
                </a:solidFill>
              </a:rPr>
              <a:t>                                    </a:t>
            </a:r>
            <a:r>
              <a:rPr lang="en-ZA" sz="5100" b="1" dirty="0" smtClean="0">
                <a:solidFill>
                  <a:schemeClr val="bg1"/>
                </a:solidFill>
              </a:rPr>
              <a:t>= </a:t>
            </a:r>
            <a:r>
              <a:rPr lang="en-ZA" sz="5100" b="1" dirty="0">
                <a:solidFill>
                  <a:schemeClr val="bg1"/>
                </a:solidFill>
              </a:rPr>
              <a:t>$</a:t>
            </a:r>
            <a:r>
              <a:rPr lang="en-ZA" sz="5100" b="1" dirty="0" smtClean="0">
                <a:solidFill>
                  <a:schemeClr val="bg1"/>
                </a:solidFill>
              </a:rPr>
              <a:t>1,200</a:t>
            </a:r>
          </a:p>
          <a:p>
            <a:r>
              <a:rPr lang="en-ZA" sz="5100" dirty="0">
                <a:solidFill>
                  <a:schemeClr val="bg1"/>
                </a:solidFill>
              </a:rPr>
              <a:t>5</a:t>
            </a:r>
            <a:r>
              <a:rPr lang="en-ZA" sz="5100" dirty="0" smtClean="0">
                <a:solidFill>
                  <a:schemeClr val="bg1"/>
                </a:solidFill>
              </a:rPr>
              <a:t> </a:t>
            </a:r>
            <a:r>
              <a:rPr lang="en-ZA" sz="5100" dirty="0">
                <a:solidFill>
                  <a:schemeClr val="bg1"/>
                </a:solidFill>
              </a:rPr>
              <a:t>New Patients Need </a:t>
            </a:r>
            <a:r>
              <a:rPr lang="en-ZA" sz="5100" dirty="0" smtClean="0">
                <a:solidFill>
                  <a:schemeClr val="bg1"/>
                </a:solidFill>
              </a:rPr>
              <a:t>Crowns </a:t>
            </a:r>
            <a:r>
              <a:rPr lang="en-ZA" sz="3600" i="1" dirty="0" smtClean="0">
                <a:solidFill>
                  <a:schemeClr val="bg1"/>
                </a:solidFill>
              </a:rPr>
              <a:t>($600 </a:t>
            </a:r>
            <a:r>
              <a:rPr lang="en-ZA" sz="3600" i="1" dirty="0">
                <a:solidFill>
                  <a:schemeClr val="bg1"/>
                </a:solidFill>
              </a:rPr>
              <a:t>each</a:t>
            </a:r>
            <a:r>
              <a:rPr lang="en-ZA" sz="3600" i="1" dirty="0" smtClean="0">
                <a:solidFill>
                  <a:schemeClr val="bg1"/>
                </a:solidFill>
              </a:rPr>
              <a:t>)                                                       </a:t>
            </a:r>
            <a:r>
              <a:rPr lang="en-ZA" sz="5100" b="1" dirty="0" smtClean="0">
                <a:solidFill>
                  <a:schemeClr val="bg1"/>
                </a:solidFill>
              </a:rPr>
              <a:t>= $3,000</a:t>
            </a:r>
            <a:endParaRPr lang="en-ZA" sz="5100" b="1" dirty="0">
              <a:solidFill>
                <a:schemeClr val="bg1"/>
              </a:solidFill>
            </a:endParaRPr>
          </a:p>
          <a:p>
            <a:r>
              <a:rPr lang="en-ZA" sz="5100" dirty="0">
                <a:solidFill>
                  <a:schemeClr val="bg1"/>
                </a:solidFill>
              </a:rPr>
              <a:t>4</a:t>
            </a:r>
            <a:r>
              <a:rPr lang="en-ZA" sz="5100" dirty="0" smtClean="0">
                <a:solidFill>
                  <a:schemeClr val="bg1"/>
                </a:solidFill>
              </a:rPr>
              <a:t> </a:t>
            </a:r>
            <a:r>
              <a:rPr lang="en-ZA" sz="5100" dirty="0">
                <a:solidFill>
                  <a:schemeClr val="bg1"/>
                </a:solidFill>
              </a:rPr>
              <a:t>New Patients Need </a:t>
            </a:r>
            <a:r>
              <a:rPr lang="en-ZA" sz="5100" dirty="0" smtClean="0">
                <a:solidFill>
                  <a:schemeClr val="bg1"/>
                </a:solidFill>
              </a:rPr>
              <a:t>Implants or Veneers </a:t>
            </a:r>
            <a:r>
              <a:rPr lang="en-ZA" sz="3600" i="1" dirty="0" smtClean="0">
                <a:solidFill>
                  <a:schemeClr val="bg1"/>
                </a:solidFill>
              </a:rPr>
              <a:t>($1750 </a:t>
            </a:r>
            <a:r>
              <a:rPr lang="en-ZA" sz="3600" i="1" dirty="0">
                <a:solidFill>
                  <a:schemeClr val="bg1"/>
                </a:solidFill>
              </a:rPr>
              <a:t>each) </a:t>
            </a:r>
            <a:r>
              <a:rPr lang="en-ZA" sz="3600" i="1" dirty="0" smtClean="0">
                <a:solidFill>
                  <a:schemeClr val="bg1"/>
                </a:solidFill>
              </a:rPr>
              <a:t>                     </a:t>
            </a:r>
            <a:r>
              <a:rPr lang="en-ZA" sz="5100" b="1" dirty="0" smtClean="0">
                <a:solidFill>
                  <a:schemeClr val="bg1"/>
                </a:solidFill>
              </a:rPr>
              <a:t>= $7,000</a:t>
            </a:r>
            <a:endParaRPr lang="en-ZA" sz="5100" b="1" dirty="0">
              <a:solidFill>
                <a:schemeClr val="bg1"/>
              </a:solidFill>
            </a:endParaRPr>
          </a:p>
          <a:p>
            <a:r>
              <a:rPr lang="en-ZA" sz="5100" dirty="0">
                <a:solidFill>
                  <a:schemeClr val="bg1"/>
                </a:solidFill>
              </a:rPr>
              <a:t>2 New Patient </a:t>
            </a:r>
            <a:r>
              <a:rPr lang="en-ZA" sz="5100" dirty="0" smtClean="0">
                <a:solidFill>
                  <a:schemeClr val="bg1"/>
                </a:solidFill>
              </a:rPr>
              <a:t>Want Invisalign/Dentures/Surgery </a:t>
            </a:r>
            <a:r>
              <a:rPr lang="en-ZA" sz="3600" i="1" dirty="0" smtClean="0">
                <a:solidFill>
                  <a:schemeClr val="bg1"/>
                </a:solidFill>
              </a:rPr>
              <a:t>($3,500 </a:t>
            </a:r>
            <a:r>
              <a:rPr lang="en-ZA" sz="3600" i="1" dirty="0">
                <a:solidFill>
                  <a:schemeClr val="bg1"/>
                </a:solidFill>
              </a:rPr>
              <a:t>each) </a:t>
            </a:r>
            <a:r>
              <a:rPr lang="en-ZA" sz="3600" i="1" dirty="0" smtClean="0">
                <a:solidFill>
                  <a:schemeClr val="bg1"/>
                </a:solidFill>
              </a:rPr>
              <a:t>  </a:t>
            </a:r>
            <a:r>
              <a:rPr lang="en-ZA" sz="5100" b="1" dirty="0" smtClean="0">
                <a:solidFill>
                  <a:schemeClr val="bg1"/>
                </a:solidFill>
              </a:rPr>
              <a:t>= </a:t>
            </a:r>
            <a:r>
              <a:rPr lang="en-ZA" sz="5100" b="1" u="sng" dirty="0" smtClean="0">
                <a:solidFill>
                  <a:schemeClr val="bg1"/>
                </a:solidFill>
              </a:rPr>
              <a:t>$7,000</a:t>
            </a:r>
            <a:endParaRPr lang="en-ZA" sz="5100" b="1" u="sng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ZA" sz="5100" b="1" dirty="0">
                <a:solidFill>
                  <a:schemeClr val="bg1"/>
                </a:solidFill>
              </a:rPr>
              <a:t>                                                                                              </a:t>
            </a:r>
            <a:r>
              <a:rPr lang="en-ZA" sz="5100" b="1" dirty="0" smtClean="0">
                <a:solidFill>
                  <a:schemeClr val="bg1"/>
                </a:solidFill>
              </a:rPr>
              <a:t>TOTAL  </a:t>
            </a:r>
            <a:r>
              <a:rPr lang="en-ZA" sz="5100" b="1" dirty="0">
                <a:solidFill>
                  <a:schemeClr val="bg1"/>
                </a:solidFill>
              </a:rPr>
              <a:t>= $</a:t>
            </a:r>
            <a:r>
              <a:rPr lang="en-ZA" sz="5100" b="1" dirty="0" smtClean="0">
                <a:solidFill>
                  <a:schemeClr val="bg1"/>
                </a:solidFill>
              </a:rPr>
              <a:t>28,696</a:t>
            </a:r>
            <a:endParaRPr lang="en-ZA" sz="51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ZA" sz="4000" dirty="0"/>
          </a:p>
          <a:p>
            <a:pPr marL="0" indent="0" algn="ctr">
              <a:buNone/>
            </a:pPr>
            <a:endParaRPr lang="en-ZA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327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267" y="492442"/>
            <a:ext cx="11311466" cy="769408"/>
          </a:xfrm>
        </p:spPr>
        <p:txBody>
          <a:bodyPr>
            <a:normAutofit/>
          </a:bodyPr>
          <a:lstStyle/>
          <a:p>
            <a:pPr algn="ctr"/>
            <a:r>
              <a:rPr lang="en-ZA" sz="4000" b="1" u="sng" dirty="0" smtClean="0">
                <a:latin typeface="Helvetica" panose="020B0604020202020204" pitchFamily="34" charset="0"/>
                <a:cs typeface="Helvetica" panose="020B0604020202020204" pitchFamily="34" charset="0"/>
              </a:rPr>
              <a:t>Money Math Example</a:t>
            </a:r>
            <a:endParaRPr lang="en-ZA" sz="4000" b="1" u="sng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81753"/>
            <a:ext cx="12192000" cy="5287987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en-ZA" sz="5800" b="1" dirty="0"/>
              <a:t>FB Ad Spend of $1,000 to bring in </a:t>
            </a:r>
            <a:r>
              <a:rPr lang="en-ZA" sz="5800" b="1" dirty="0" smtClean="0"/>
              <a:t>50 new </a:t>
            </a:r>
            <a:r>
              <a:rPr lang="en-ZA" sz="5800" b="1" dirty="0"/>
              <a:t>patients</a:t>
            </a:r>
          </a:p>
          <a:p>
            <a:pPr marL="0" indent="0" algn="ctr">
              <a:buNone/>
            </a:pPr>
            <a:r>
              <a:rPr lang="en-ZA" sz="4500" dirty="0" smtClean="0"/>
              <a:t>GOAL: To deliver one patient </a:t>
            </a:r>
            <a:r>
              <a:rPr lang="en-ZA" sz="4500" dirty="0"/>
              <a:t>at a cost of </a:t>
            </a:r>
            <a:r>
              <a:rPr lang="en-ZA" sz="4500" dirty="0" smtClean="0"/>
              <a:t>under $20 </a:t>
            </a:r>
            <a:r>
              <a:rPr lang="en-ZA" sz="4500" dirty="0"/>
              <a:t>per </a:t>
            </a:r>
            <a:r>
              <a:rPr lang="en-ZA" sz="4500" dirty="0" smtClean="0"/>
              <a:t>patient!</a:t>
            </a:r>
            <a:endParaRPr lang="en-ZA" sz="4500" dirty="0"/>
          </a:p>
          <a:p>
            <a:pPr marL="0" indent="0" algn="ctr">
              <a:buNone/>
            </a:pPr>
            <a:r>
              <a:rPr lang="en-ZA" sz="4000" dirty="0" smtClean="0"/>
              <a:t>OFFER EXAMPLE:    $</a:t>
            </a:r>
            <a:r>
              <a:rPr lang="en-ZA" sz="4000" dirty="0"/>
              <a:t>67 </a:t>
            </a:r>
            <a:r>
              <a:rPr lang="en-ZA" sz="4000" dirty="0" smtClean="0"/>
              <a:t>for a Teeth </a:t>
            </a:r>
            <a:r>
              <a:rPr lang="en-ZA" sz="4000" dirty="0"/>
              <a:t>Whitening + </a:t>
            </a:r>
            <a:r>
              <a:rPr lang="en-ZA" sz="4000" dirty="0" smtClean="0"/>
              <a:t>X-Rays... + Bonus </a:t>
            </a:r>
            <a:r>
              <a:rPr lang="en-ZA" sz="4000" dirty="0"/>
              <a:t>Exam</a:t>
            </a:r>
          </a:p>
          <a:p>
            <a:pPr marL="0" indent="0" algn="ctr">
              <a:buNone/>
            </a:pPr>
            <a:endParaRPr lang="en-ZA" sz="2400" b="1" dirty="0"/>
          </a:p>
          <a:p>
            <a:r>
              <a:rPr lang="en-ZA" sz="5100" dirty="0" smtClean="0"/>
              <a:t>50 </a:t>
            </a:r>
            <a:r>
              <a:rPr lang="en-ZA" sz="5100" dirty="0"/>
              <a:t>New Patients Take You Up On Your Special Offer </a:t>
            </a:r>
            <a:r>
              <a:rPr lang="en-ZA" sz="3600" i="1" dirty="0"/>
              <a:t>($</a:t>
            </a:r>
            <a:r>
              <a:rPr lang="en-ZA" sz="3600" dirty="0"/>
              <a:t>67 each</a:t>
            </a:r>
            <a:r>
              <a:rPr lang="en-ZA" sz="3600" dirty="0" smtClean="0"/>
              <a:t>)   </a:t>
            </a:r>
            <a:r>
              <a:rPr lang="en-ZA" sz="5100" b="1" dirty="0" smtClean="0"/>
              <a:t>= $3,350</a:t>
            </a:r>
            <a:endParaRPr lang="en-ZA" sz="5100" b="1" dirty="0"/>
          </a:p>
          <a:p>
            <a:r>
              <a:rPr lang="en-ZA" sz="5100" dirty="0" smtClean="0"/>
              <a:t>18 </a:t>
            </a:r>
            <a:r>
              <a:rPr lang="en-ZA" sz="5100" dirty="0"/>
              <a:t>Patients Upgrade </a:t>
            </a:r>
            <a:r>
              <a:rPr lang="en-ZA" sz="5100" dirty="0" smtClean="0"/>
              <a:t>to a Teeth Whitening Package </a:t>
            </a:r>
            <a:r>
              <a:rPr lang="en-ZA" sz="3600" i="1" dirty="0" smtClean="0"/>
              <a:t>($397 each) </a:t>
            </a:r>
            <a:r>
              <a:rPr lang="en-ZA" sz="3600" dirty="0" smtClean="0"/>
              <a:t> </a:t>
            </a:r>
            <a:r>
              <a:rPr lang="en-ZA" sz="5100" b="1" dirty="0" smtClean="0"/>
              <a:t>= $7,146</a:t>
            </a:r>
            <a:endParaRPr lang="en-ZA" sz="5100" b="1" dirty="0"/>
          </a:p>
          <a:p>
            <a:r>
              <a:rPr lang="en-ZA" sz="5100" dirty="0" smtClean="0"/>
              <a:t>10 </a:t>
            </a:r>
            <a:r>
              <a:rPr lang="en-ZA" sz="5100" dirty="0"/>
              <a:t>New Patients Need Cavities Fixed </a:t>
            </a:r>
            <a:r>
              <a:rPr lang="en-ZA" sz="3600" i="1" dirty="0"/>
              <a:t>($120 each) </a:t>
            </a:r>
            <a:r>
              <a:rPr lang="en-ZA" sz="3600" i="1" dirty="0" smtClean="0"/>
              <a:t>                                    </a:t>
            </a:r>
            <a:r>
              <a:rPr lang="en-ZA" sz="5100" b="1" dirty="0" smtClean="0"/>
              <a:t>= </a:t>
            </a:r>
            <a:r>
              <a:rPr lang="en-ZA" sz="5100" b="1" dirty="0"/>
              <a:t>$</a:t>
            </a:r>
            <a:r>
              <a:rPr lang="en-ZA" sz="5100" b="1" dirty="0" smtClean="0"/>
              <a:t>1,200</a:t>
            </a:r>
          </a:p>
          <a:p>
            <a:r>
              <a:rPr lang="en-ZA" sz="5100" dirty="0">
                <a:solidFill>
                  <a:schemeClr val="bg1"/>
                </a:solidFill>
              </a:rPr>
              <a:t>5</a:t>
            </a:r>
            <a:r>
              <a:rPr lang="en-ZA" sz="5100" dirty="0" smtClean="0">
                <a:solidFill>
                  <a:schemeClr val="bg1"/>
                </a:solidFill>
              </a:rPr>
              <a:t> </a:t>
            </a:r>
            <a:r>
              <a:rPr lang="en-ZA" sz="5100" dirty="0">
                <a:solidFill>
                  <a:schemeClr val="bg1"/>
                </a:solidFill>
              </a:rPr>
              <a:t>New Patients Need </a:t>
            </a:r>
            <a:r>
              <a:rPr lang="en-ZA" sz="5100" dirty="0" smtClean="0">
                <a:solidFill>
                  <a:schemeClr val="bg1"/>
                </a:solidFill>
              </a:rPr>
              <a:t>Crowns </a:t>
            </a:r>
            <a:r>
              <a:rPr lang="en-ZA" sz="3600" i="1" dirty="0" smtClean="0">
                <a:solidFill>
                  <a:schemeClr val="bg1"/>
                </a:solidFill>
              </a:rPr>
              <a:t>($600 </a:t>
            </a:r>
            <a:r>
              <a:rPr lang="en-ZA" sz="3600" i="1" dirty="0">
                <a:solidFill>
                  <a:schemeClr val="bg1"/>
                </a:solidFill>
              </a:rPr>
              <a:t>each</a:t>
            </a:r>
            <a:r>
              <a:rPr lang="en-ZA" sz="3600" i="1" dirty="0" smtClean="0">
                <a:solidFill>
                  <a:schemeClr val="bg1"/>
                </a:solidFill>
              </a:rPr>
              <a:t>)                                                       </a:t>
            </a:r>
            <a:r>
              <a:rPr lang="en-ZA" sz="5100" b="1" dirty="0" smtClean="0">
                <a:solidFill>
                  <a:schemeClr val="bg1"/>
                </a:solidFill>
              </a:rPr>
              <a:t>= $3,000</a:t>
            </a:r>
            <a:endParaRPr lang="en-ZA" sz="5100" b="1" dirty="0">
              <a:solidFill>
                <a:schemeClr val="bg1"/>
              </a:solidFill>
            </a:endParaRPr>
          </a:p>
          <a:p>
            <a:r>
              <a:rPr lang="en-ZA" sz="5100" dirty="0">
                <a:solidFill>
                  <a:schemeClr val="bg1"/>
                </a:solidFill>
              </a:rPr>
              <a:t>4</a:t>
            </a:r>
            <a:r>
              <a:rPr lang="en-ZA" sz="5100" dirty="0" smtClean="0">
                <a:solidFill>
                  <a:schemeClr val="bg1"/>
                </a:solidFill>
              </a:rPr>
              <a:t> </a:t>
            </a:r>
            <a:r>
              <a:rPr lang="en-ZA" sz="5100" dirty="0">
                <a:solidFill>
                  <a:schemeClr val="bg1"/>
                </a:solidFill>
              </a:rPr>
              <a:t>New Patients Need </a:t>
            </a:r>
            <a:r>
              <a:rPr lang="en-ZA" sz="5100" dirty="0" smtClean="0">
                <a:solidFill>
                  <a:schemeClr val="bg1"/>
                </a:solidFill>
              </a:rPr>
              <a:t>Implants or Veneers </a:t>
            </a:r>
            <a:r>
              <a:rPr lang="en-ZA" sz="3600" i="1" dirty="0" smtClean="0">
                <a:solidFill>
                  <a:schemeClr val="bg1"/>
                </a:solidFill>
              </a:rPr>
              <a:t>($1750 </a:t>
            </a:r>
            <a:r>
              <a:rPr lang="en-ZA" sz="3600" i="1" dirty="0">
                <a:solidFill>
                  <a:schemeClr val="bg1"/>
                </a:solidFill>
              </a:rPr>
              <a:t>each) </a:t>
            </a:r>
            <a:r>
              <a:rPr lang="en-ZA" sz="3600" i="1" dirty="0" smtClean="0">
                <a:solidFill>
                  <a:schemeClr val="bg1"/>
                </a:solidFill>
              </a:rPr>
              <a:t>                     </a:t>
            </a:r>
            <a:r>
              <a:rPr lang="en-ZA" sz="5100" b="1" dirty="0" smtClean="0">
                <a:solidFill>
                  <a:schemeClr val="bg1"/>
                </a:solidFill>
              </a:rPr>
              <a:t>= $7,000</a:t>
            </a:r>
            <a:endParaRPr lang="en-ZA" sz="5100" b="1" dirty="0">
              <a:solidFill>
                <a:schemeClr val="bg1"/>
              </a:solidFill>
            </a:endParaRPr>
          </a:p>
          <a:p>
            <a:r>
              <a:rPr lang="en-ZA" sz="5100" dirty="0">
                <a:solidFill>
                  <a:schemeClr val="bg1"/>
                </a:solidFill>
              </a:rPr>
              <a:t>2 New Patient </a:t>
            </a:r>
            <a:r>
              <a:rPr lang="en-ZA" sz="5100" dirty="0" smtClean="0">
                <a:solidFill>
                  <a:schemeClr val="bg1"/>
                </a:solidFill>
              </a:rPr>
              <a:t>Want Invisalign/Dentures/Surgery </a:t>
            </a:r>
            <a:r>
              <a:rPr lang="en-ZA" sz="3600" i="1" dirty="0" smtClean="0">
                <a:solidFill>
                  <a:schemeClr val="bg1"/>
                </a:solidFill>
              </a:rPr>
              <a:t>($3,500 </a:t>
            </a:r>
            <a:r>
              <a:rPr lang="en-ZA" sz="3600" i="1" dirty="0">
                <a:solidFill>
                  <a:schemeClr val="bg1"/>
                </a:solidFill>
              </a:rPr>
              <a:t>each) </a:t>
            </a:r>
            <a:r>
              <a:rPr lang="en-ZA" sz="3600" i="1" dirty="0" smtClean="0">
                <a:solidFill>
                  <a:schemeClr val="bg1"/>
                </a:solidFill>
              </a:rPr>
              <a:t>  </a:t>
            </a:r>
            <a:r>
              <a:rPr lang="en-ZA" sz="5100" b="1" dirty="0" smtClean="0">
                <a:solidFill>
                  <a:schemeClr val="bg1"/>
                </a:solidFill>
              </a:rPr>
              <a:t>= </a:t>
            </a:r>
            <a:r>
              <a:rPr lang="en-ZA" sz="5100" b="1" u="sng" dirty="0" smtClean="0">
                <a:solidFill>
                  <a:schemeClr val="bg1"/>
                </a:solidFill>
              </a:rPr>
              <a:t>$7,000</a:t>
            </a:r>
            <a:endParaRPr lang="en-ZA" sz="5100" b="1" u="sng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ZA" sz="5100" b="1" dirty="0">
                <a:solidFill>
                  <a:schemeClr val="bg1"/>
                </a:solidFill>
              </a:rPr>
              <a:t>                                                                                              </a:t>
            </a:r>
            <a:r>
              <a:rPr lang="en-ZA" sz="5100" b="1" dirty="0" smtClean="0">
                <a:solidFill>
                  <a:schemeClr val="bg1"/>
                </a:solidFill>
              </a:rPr>
              <a:t>TOTAL  </a:t>
            </a:r>
            <a:r>
              <a:rPr lang="en-ZA" sz="5100" b="1" dirty="0">
                <a:solidFill>
                  <a:schemeClr val="bg1"/>
                </a:solidFill>
              </a:rPr>
              <a:t>= $</a:t>
            </a:r>
            <a:r>
              <a:rPr lang="en-ZA" sz="5100" b="1" dirty="0" smtClean="0">
                <a:solidFill>
                  <a:schemeClr val="bg1"/>
                </a:solidFill>
              </a:rPr>
              <a:t>28,696</a:t>
            </a:r>
            <a:endParaRPr lang="en-ZA" sz="51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ZA" sz="4000" dirty="0"/>
          </a:p>
          <a:p>
            <a:pPr marL="0" indent="0" algn="ctr">
              <a:buNone/>
            </a:pPr>
            <a:endParaRPr lang="en-ZA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306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267" y="492442"/>
            <a:ext cx="11311466" cy="769408"/>
          </a:xfrm>
        </p:spPr>
        <p:txBody>
          <a:bodyPr>
            <a:normAutofit/>
          </a:bodyPr>
          <a:lstStyle/>
          <a:p>
            <a:pPr algn="ctr"/>
            <a:r>
              <a:rPr lang="en-ZA" sz="4000" b="1" u="sng" dirty="0" smtClean="0">
                <a:latin typeface="Helvetica" panose="020B0604020202020204" pitchFamily="34" charset="0"/>
                <a:cs typeface="Helvetica" panose="020B0604020202020204" pitchFamily="34" charset="0"/>
              </a:rPr>
              <a:t>Money Math Example</a:t>
            </a:r>
            <a:endParaRPr lang="en-ZA" sz="4000" b="1" u="sng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81753"/>
            <a:ext cx="12192000" cy="5287987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en-ZA" sz="5800" b="1" dirty="0"/>
              <a:t>FB Ad Spend of $1,000 to bring in </a:t>
            </a:r>
            <a:r>
              <a:rPr lang="en-ZA" sz="5800" b="1" dirty="0" smtClean="0"/>
              <a:t>50 new </a:t>
            </a:r>
            <a:r>
              <a:rPr lang="en-ZA" sz="5800" b="1" dirty="0"/>
              <a:t>patients</a:t>
            </a:r>
          </a:p>
          <a:p>
            <a:pPr marL="0" indent="0" algn="ctr">
              <a:buNone/>
            </a:pPr>
            <a:r>
              <a:rPr lang="en-ZA" sz="4500" dirty="0" smtClean="0"/>
              <a:t>GOAL: To deliver one patient </a:t>
            </a:r>
            <a:r>
              <a:rPr lang="en-ZA" sz="4500" dirty="0"/>
              <a:t>at a cost of </a:t>
            </a:r>
            <a:r>
              <a:rPr lang="en-ZA" sz="4500" dirty="0" smtClean="0"/>
              <a:t>under $20 </a:t>
            </a:r>
            <a:r>
              <a:rPr lang="en-ZA" sz="4500" dirty="0"/>
              <a:t>per </a:t>
            </a:r>
            <a:r>
              <a:rPr lang="en-ZA" sz="4500" dirty="0" smtClean="0"/>
              <a:t>patient!</a:t>
            </a:r>
            <a:endParaRPr lang="en-ZA" sz="4500" dirty="0"/>
          </a:p>
          <a:p>
            <a:pPr marL="0" indent="0" algn="ctr">
              <a:buNone/>
            </a:pPr>
            <a:r>
              <a:rPr lang="en-ZA" sz="4000" dirty="0" smtClean="0"/>
              <a:t>OFFER EXAMPLE:    $</a:t>
            </a:r>
            <a:r>
              <a:rPr lang="en-ZA" sz="4000" dirty="0"/>
              <a:t>67 </a:t>
            </a:r>
            <a:r>
              <a:rPr lang="en-ZA" sz="4000" dirty="0" smtClean="0"/>
              <a:t>for a Teeth </a:t>
            </a:r>
            <a:r>
              <a:rPr lang="en-ZA" sz="4000" dirty="0"/>
              <a:t>Whitening + </a:t>
            </a:r>
            <a:r>
              <a:rPr lang="en-ZA" sz="4000" dirty="0" smtClean="0"/>
              <a:t>X-Rays... + Bonus </a:t>
            </a:r>
            <a:r>
              <a:rPr lang="en-ZA" sz="4000" dirty="0"/>
              <a:t>Exam</a:t>
            </a:r>
          </a:p>
          <a:p>
            <a:pPr marL="0" indent="0" algn="ctr">
              <a:buNone/>
            </a:pPr>
            <a:endParaRPr lang="en-ZA" sz="2400" b="1" dirty="0"/>
          </a:p>
          <a:p>
            <a:r>
              <a:rPr lang="en-ZA" sz="5100" dirty="0" smtClean="0"/>
              <a:t>50 </a:t>
            </a:r>
            <a:r>
              <a:rPr lang="en-ZA" sz="5100" dirty="0"/>
              <a:t>New Patients Take You Up On Your Special Offer </a:t>
            </a:r>
            <a:r>
              <a:rPr lang="en-ZA" sz="3600" i="1" dirty="0"/>
              <a:t>($</a:t>
            </a:r>
            <a:r>
              <a:rPr lang="en-ZA" sz="3600" dirty="0"/>
              <a:t>67 each</a:t>
            </a:r>
            <a:r>
              <a:rPr lang="en-ZA" sz="3600" dirty="0" smtClean="0"/>
              <a:t>)   </a:t>
            </a:r>
            <a:r>
              <a:rPr lang="en-ZA" sz="5100" b="1" dirty="0" smtClean="0"/>
              <a:t>= $3,350</a:t>
            </a:r>
            <a:endParaRPr lang="en-ZA" sz="5100" b="1" dirty="0"/>
          </a:p>
          <a:p>
            <a:r>
              <a:rPr lang="en-ZA" sz="5100" dirty="0" smtClean="0"/>
              <a:t>18 </a:t>
            </a:r>
            <a:r>
              <a:rPr lang="en-ZA" sz="5100" dirty="0"/>
              <a:t>Patients Upgrade </a:t>
            </a:r>
            <a:r>
              <a:rPr lang="en-ZA" sz="5100" dirty="0" smtClean="0"/>
              <a:t>to a Teeth Whitening Package </a:t>
            </a:r>
            <a:r>
              <a:rPr lang="en-ZA" sz="3600" i="1" dirty="0" smtClean="0"/>
              <a:t>($397 each) </a:t>
            </a:r>
            <a:r>
              <a:rPr lang="en-ZA" sz="3600" dirty="0" smtClean="0"/>
              <a:t> </a:t>
            </a:r>
            <a:r>
              <a:rPr lang="en-ZA" sz="5100" b="1" dirty="0" smtClean="0"/>
              <a:t>= $7,146</a:t>
            </a:r>
            <a:endParaRPr lang="en-ZA" sz="5100" b="1" dirty="0"/>
          </a:p>
          <a:p>
            <a:r>
              <a:rPr lang="en-ZA" sz="5100" dirty="0" smtClean="0"/>
              <a:t>10 </a:t>
            </a:r>
            <a:r>
              <a:rPr lang="en-ZA" sz="5100" dirty="0"/>
              <a:t>New Patients Need Cavities Fixed </a:t>
            </a:r>
            <a:r>
              <a:rPr lang="en-ZA" sz="3600" i="1" dirty="0"/>
              <a:t>($120 each) </a:t>
            </a:r>
            <a:r>
              <a:rPr lang="en-ZA" sz="3600" i="1" dirty="0" smtClean="0"/>
              <a:t>                                    </a:t>
            </a:r>
            <a:r>
              <a:rPr lang="en-ZA" sz="5100" b="1" dirty="0" smtClean="0"/>
              <a:t>= </a:t>
            </a:r>
            <a:r>
              <a:rPr lang="en-ZA" sz="5100" b="1" dirty="0"/>
              <a:t>$</a:t>
            </a:r>
            <a:r>
              <a:rPr lang="en-ZA" sz="5100" b="1" dirty="0" smtClean="0"/>
              <a:t>1,200</a:t>
            </a:r>
          </a:p>
          <a:p>
            <a:r>
              <a:rPr lang="en-ZA" sz="5100" dirty="0"/>
              <a:t>5</a:t>
            </a:r>
            <a:r>
              <a:rPr lang="en-ZA" sz="5100" dirty="0" smtClean="0"/>
              <a:t> </a:t>
            </a:r>
            <a:r>
              <a:rPr lang="en-ZA" sz="5100" dirty="0"/>
              <a:t>New Patients Need </a:t>
            </a:r>
            <a:r>
              <a:rPr lang="en-ZA" sz="5100" dirty="0" smtClean="0"/>
              <a:t>Crowns </a:t>
            </a:r>
            <a:r>
              <a:rPr lang="en-ZA" sz="3600" i="1" dirty="0" smtClean="0"/>
              <a:t>($600 </a:t>
            </a:r>
            <a:r>
              <a:rPr lang="en-ZA" sz="3600" i="1" dirty="0"/>
              <a:t>each</a:t>
            </a:r>
            <a:r>
              <a:rPr lang="en-ZA" sz="3600" i="1" dirty="0" smtClean="0"/>
              <a:t>)                                                       </a:t>
            </a:r>
            <a:r>
              <a:rPr lang="en-ZA" sz="5100" b="1" dirty="0" smtClean="0"/>
              <a:t>= $3,000</a:t>
            </a:r>
            <a:endParaRPr lang="en-ZA" sz="5100" b="1" dirty="0"/>
          </a:p>
          <a:p>
            <a:r>
              <a:rPr lang="en-ZA" sz="5100" dirty="0">
                <a:solidFill>
                  <a:schemeClr val="bg1"/>
                </a:solidFill>
              </a:rPr>
              <a:t>4</a:t>
            </a:r>
            <a:r>
              <a:rPr lang="en-ZA" sz="5100" dirty="0" smtClean="0">
                <a:solidFill>
                  <a:schemeClr val="bg1"/>
                </a:solidFill>
              </a:rPr>
              <a:t> </a:t>
            </a:r>
            <a:r>
              <a:rPr lang="en-ZA" sz="5100" dirty="0">
                <a:solidFill>
                  <a:schemeClr val="bg1"/>
                </a:solidFill>
              </a:rPr>
              <a:t>New Patients Need </a:t>
            </a:r>
            <a:r>
              <a:rPr lang="en-ZA" sz="5100" dirty="0" smtClean="0">
                <a:solidFill>
                  <a:schemeClr val="bg1"/>
                </a:solidFill>
              </a:rPr>
              <a:t>Implants or Veneers </a:t>
            </a:r>
            <a:r>
              <a:rPr lang="en-ZA" sz="3600" i="1" dirty="0" smtClean="0">
                <a:solidFill>
                  <a:schemeClr val="bg1"/>
                </a:solidFill>
              </a:rPr>
              <a:t>($1750 </a:t>
            </a:r>
            <a:r>
              <a:rPr lang="en-ZA" sz="3600" i="1" dirty="0">
                <a:solidFill>
                  <a:schemeClr val="bg1"/>
                </a:solidFill>
              </a:rPr>
              <a:t>each) </a:t>
            </a:r>
            <a:r>
              <a:rPr lang="en-ZA" sz="3600" i="1" dirty="0" smtClean="0">
                <a:solidFill>
                  <a:schemeClr val="bg1"/>
                </a:solidFill>
              </a:rPr>
              <a:t>                     </a:t>
            </a:r>
            <a:r>
              <a:rPr lang="en-ZA" sz="5100" b="1" dirty="0" smtClean="0">
                <a:solidFill>
                  <a:schemeClr val="bg1"/>
                </a:solidFill>
              </a:rPr>
              <a:t>= $7,000</a:t>
            </a:r>
            <a:endParaRPr lang="en-ZA" sz="5100" b="1" dirty="0">
              <a:solidFill>
                <a:schemeClr val="bg1"/>
              </a:solidFill>
            </a:endParaRPr>
          </a:p>
          <a:p>
            <a:r>
              <a:rPr lang="en-ZA" sz="5100" dirty="0">
                <a:solidFill>
                  <a:schemeClr val="bg1"/>
                </a:solidFill>
              </a:rPr>
              <a:t>2 New Patient </a:t>
            </a:r>
            <a:r>
              <a:rPr lang="en-ZA" sz="5100" dirty="0" smtClean="0">
                <a:solidFill>
                  <a:schemeClr val="bg1"/>
                </a:solidFill>
              </a:rPr>
              <a:t>Want Invisalign/Dentures/Surgery </a:t>
            </a:r>
            <a:r>
              <a:rPr lang="en-ZA" sz="3600" i="1" dirty="0" smtClean="0">
                <a:solidFill>
                  <a:schemeClr val="bg1"/>
                </a:solidFill>
              </a:rPr>
              <a:t>($3,500 </a:t>
            </a:r>
            <a:r>
              <a:rPr lang="en-ZA" sz="3600" i="1" dirty="0">
                <a:solidFill>
                  <a:schemeClr val="bg1"/>
                </a:solidFill>
              </a:rPr>
              <a:t>each) </a:t>
            </a:r>
            <a:r>
              <a:rPr lang="en-ZA" sz="3600" i="1" dirty="0" smtClean="0">
                <a:solidFill>
                  <a:schemeClr val="bg1"/>
                </a:solidFill>
              </a:rPr>
              <a:t>  </a:t>
            </a:r>
            <a:r>
              <a:rPr lang="en-ZA" sz="5100" b="1" dirty="0" smtClean="0">
                <a:solidFill>
                  <a:schemeClr val="bg1"/>
                </a:solidFill>
              </a:rPr>
              <a:t>= </a:t>
            </a:r>
            <a:r>
              <a:rPr lang="en-ZA" sz="5100" b="1" u="sng" dirty="0" smtClean="0">
                <a:solidFill>
                  <a:schemeClr val="bg1"/>
                </a:solidFill>
              </a:rPr>
              <a:t>$7,000</a:t>
            </a:r>
            <a:endParaRPr lang="en-ZA" sz="5100" b="1" u="sng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ZA" sz="5100" b="1" dirty="0">
                <a:solidFill>
                  <a:schemeClr val="bg1"/>
                </a:solidFill>
              </a:rPr>
              <a:t>                                                                                              </a:t>
            </a:r>
            <a:r>
              <a:rPr lang="en-ZA" sz="5100" b="1" dirty="0" smtClean="0">
                <a:solidFill>
                  <a:schemeClr val="bg1"/>
                </a:solidFill>
              </a:rPr>
              <a:t>TOTAL  </a:t>
            </a:r>
            <a:r>
              <a:rPr lang="en-ZA" sz="5100" b="1" dirty="0">
                <a:solidFill>
                  <a:schemeClr val="bg1"/>
                </a:solidFill>
              </a:rPr>
              <a:t>= $</a:t>
            </a:r>
            <a:r>
              <a:rPr lang="en-ZA" sz="5100" b="1" dirty="0" smtClean="0">
                <a:solidFill>
                  <a:schemeClr val="bg1"/>
                </a:solidFill>
              </a:rPr>
              <a:t>28,696</a:t>
            </a:r>
            <a:endParaRPr lang="en-ZA" sz="51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ZA" sz="4000" dirty="0"/>
          </a:p>
          <a:p>
            <a:pPr marL="0" indent="0" algn="ctr">
              <a:buNone/>
            </a:pPr>
            <a:endParaRPr lang="en-ZA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882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267" y="492442"/>
            <a:ext cx="11311466" cy="769408"/>
          </a:xfrm>
        </p:spPr>
        <p:txBody>
          <a:bodyPr>
            <a:normAutofit/>
          </a:bodyPr>
          <a:lstStyle/>
          <a:p>
            <a:pPr algn="ctr"/>
            <a:r>
              <a:rPr lang="en-ZA" sz="4000" b="1" u="sng" dirty="0" smtClean="0">
                <a:latin typeface="Helvetica" panose="020B0604020202020204" pitchFamily="34" charset="0"/>
                <a:cs typeface="Helvetica" panose="020B0604020202020204" pitchFamily="34" charset="0"/>
              </a:rPr>
              <a:t>Money Math Example</a:t>
            </a:r>
            <a:endParaRPr lang="en-ZA" sz="4000" b="1" u="sng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81753"/>
            <a:ext cx="12192000" cy="5287987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en-ZA" sz="5800" b="1" dirty="0"/>
              <a:t>FB Ad Spend of $1,000 to bring in </a:t>
            </a:r>
            <a:r>
              <a:rPr lang="en-ZA" sz="5800" b="1" dirty="0" smtClean="0"/>
              <a:t>50 new </a:t>
            </a:r>
            <a:r>
              <a:rPr lang="en-ZA" sz="5800" b="1" dirty="0"/>
              <a:t>patients</a:t>
            </a:r>
          </a:p>
          <a:p>
            <a:pPr marL="0" indent="0" algn="ctr">
              <a:buNone/>
            </a:pPr>
            <a:r>
              <a:rPr lang="en-ZA" sz="4500" dirty="0" smtClean="0"/>
              <a:t>GOAL: To deliver one patient </a:t>
            </a:r>
            <a:r>
              <a:rPr lang="en-ZA" sz="4500" dirty="0"/>
              <a:t>at a cost of </a:t>
            </a:r>
            <a:r>
              <a:rPr lang="en-ZA" sz="4500" dirty="0" smtClean="0"/>
              <a:t>under $20 </a:t>
            </a:r>
            <a:r>
              <a:rPr lang="en-ZA" sz="4500" dirty="0"/>
              <a:t>per </a:t>
            </a:r>
            <a:r>
              <a:rPr lang="en-ZA" sz="4500" dirty="0" smtClean="0"/>
              <a:t>patient!</a:t>
            </a:r>
            <a:endParaRPr lang="en-ZA" sz="4500" dirty="0"/>
          </a:p>
          <a:p>
            <a:pPr marL="0" indent="0" algn="ctr">
              <a:buNone/>
            </a:pPr>
            <a:r>
              <a:rPr lang="en-ZA" sz="4000" dirty="0" smtClean="0"/>
              <a:t>OFFER EXAMPLE:    $</a:t>
            </a:r>
            <a:r>
              <a:rPr lang="en-ZA" sz="4000" dirty="0"/>
              <a:t>67 </a:t>
            </a:r>
            <a:r>
              <a:rPr lang="en-ZA" sz="4000" dirty="0" smtClean="0"/>
              <a:t>for a Teeth </a:t>
            </a:r>
            <a:r>
              <a:rPr lang="en-ZA" sz="4000" dirty="0"/>
              <a:t>Whitening + </a:t>
            </a:r>
            <a:r>
              <a:rPr lang="en-ZA" sz="4000" dirty="0" smtClean="0"/>
              <a:t>X-Rays... + Bonus </a:t>
            </a:r>
            <a:r>
              <a:rPr lang="en-ZA" sz="4000" dirty="0"/>
              <a:t>Exam</a:t>
            </a:r>
          </a:p>
          <a:p>
            <a:pPr marL="0" indent="0" algn="ctr">
              <a:buNone/>
            </a:pPr>
            <a:endParaRPr lang="en-ZA" sz="2400" b="1" dirty="0"/>
          </a:p>
          <a:p>
            <a:r>
              <a:rPr lang="en-ZA" sz="5100" dirty="0" smtClean="0"/>
              <a:t>50 </a:t>
            </a:r>
            <a:r>
              <a:rPr lang="en-ZA" sz="5100" dirty="0"/>
              <a:t>New Patients Take You Up On Your Special Offer </a:t>
            </a:r>
            <a:r>
              <a:rPr lang="en-ZA" sz="3600" i="1" dirty="0"/>
              <a:t>($</a:t>
            </a:r>
            <a:r>
              <a:rPr lang="en-ZA" sz="3600" dirty="0"/>
              <a:t>67 each</a:t>
            </a:r>
            <a:r>
              <a:rPr lang="en-ZA" sz="3600" dirty="0" smtClean="0"/>
              <a:t>)   </a:t>
            </a:r>
            <a:r>
              <a:rPr lang="en-ZA" sz="5100" b="1" dirty="0" smtClean="0"/>
              <a:t>= $3,350</a:t>
            </a:r>
            <a:endParaRPr lang="en-ZA" sz="5100" b="1" dirty="0"/>
          </a:p>
          <a:p>
            <a:r>
              <a:rPr lang="en-ZA" sz="5100" dirty="0" smtClean="0"/>
              <a:t>18 </a:t>
            </a:r>
            <a:r>
              <a:rPr lang="en-ZA" sz="5100" dirty="0"/>
              <a:t>Patients Upgrade </a:t>
            </a:r>
            <a:r>
              <a:rPr lang="en-ZA" sz="5100" dirty="0" smtClean="0"/>
              <a:t>to a Teeth Whitening Package </a:t>
            </a:r>
            <a:r>
              <a:rPr lang="en-ZA" sz="3600" i="1" dirty="0" smtClean="0"/>
              <a:t>($397 each) </a:t>
            </a:r>
            <a:r>
              <a:rPr lang="en-ZA" sz="3600" dirty="0" smtClean="0"/>
              <a:t> </a:t>
            </a:r>
            <a:r>
              <a:rPr lang="en-ZA" sz="5100" b="1" dirty="0" smtClean="0"/>
              <a:t>= $7,146</a:t>
            </a:r>
            <a:endParaRPr lang="en-ZA" sz="5100" b="1" dirty="0"/>
          </a:p>
          <a:p>
            <a:r>
              <a:rPr lang="en-ZA" sz="5100" dirty="0" smtClean="0"/>
              <a:t>10 </a:t>
            </a:r>
            <a:r>
              <a:rPr lang="en-ZA" sz="5100" dirty="0"/>
              <a:t>New Patients Need Cavities Fixed </a:t>
            </a:r>
            <a:r>
              <a:rPr lang="en-ZA" sz="3600" i="1" dirty="0"/>
              <a:t>($120 each) </a:t>
            </a:r>
            <a:r>
              <a:rPr lang="en-ZA" sz="3600" i="1" dirty="0" smtClean="0"/>
              <a:t>                                    </a:t>
            </a:r>
            <a:r>
              <a:rPr lang="en-ZA" sz="5100" b="1" dirty="0" smtClean="0"/>
              <a:t>= </a:t>
            </a:r>
            <a:r>
              <a:rPr lang="en-ZA" sz="5100" b="1" dirty="0"/>
              <a:t>$</a:t>
            </a:r>
            <a:r>
              <a:rPr lang="en-ZA" sz="5100" b="1" dirty="0" smtClean="0"/>
              <a:t>1,200</a:t>
            </a:r>
          </a:p>
          <a:p>
            <a:r>
              <a:rPr lang="en-ZA" sz="5100" dirty="0"/>
              <a:t>5</a:t>
            </a:r>
            <a:r>
              <a:rPr lang="en-ZA" sz="5100" dirty="0" smtClean="0"/>
              <a:t> </a:t>
            </a:r>
            <a:r>
              <a:rPr lang="en-ZA" sz="5100" dirty="0"/>
              <a:t>New Patients Need </a:t>
            </a:r>
            <a:r>
              <a:rPr lang="en-ZA" sz="5100" dirty="0" smtClean="0"/>
              <a:t>Crowns </a:t>
            </a:r>
            <a:r>
              <a:rPr lang="en-ZA" sz="3600" i="1" dirty="0" smtClean="0"/>
              <a:t>($600 </a:t>
            </a:r>
            <a:r>
              <a:rPr lang="en-ZA" sz="3600" i="1" dirty="0"/>
              <a:t>each</a:t>
            </a:r>
            <a:r>
              <a:rPr lang="en-ZA" sz="3600" i="1" dirty="0" smtClean="0"/>
              <a:t>)                                                       </a:t>
            </a:r>
            <a:r>
              <a:rPr lang="en-ZA" sz="5100" b="1" dirty="0" smtClean="0"/>
              <a:t>= $3,000</a:t>
            </a:r>
            <a:endParaRPr lang="en-ZA" sz="5100" b="1" dirty="0"/>
          </a:p>
          <a:p>
            <a:r>
              <a:rPr lang="en-ZA" sz="5100" dirty="0"/>
              <a:t>4</a:t>
            </a:r>
            <a:r>
              <a:rPr lang="en-ZA" sz="5100" dirty="0" smtClean="0"/>
              <a:t> </a:t>
            </a:r>
            <a:r>
              <a:rPr lang="en-ZA" sz="5100" dirty="0"/>
              <a:t>New Patients Need </a:t>
            </a:r>
            <a:r>
              <a:rPr lang="en-ZA" sz="5100" dirty="0" smtClean="0"/>
              <a:t>Implants or Veneers </a:t>
            </a:r>
            <a:r>
              <a:rPr lang="en-ZA" sz="3600" i="1" dirty="0" smtClean="0"/>
              <a:t>($1750 </a:t>
            </a:r>
            <a:r>
              <a:rPr lang="en-ZA" sz="3600" i="1" dirty="0"/>
              <a:t>each) </a:t>
            </a:r>
            <a:r>
              <a:rPr lang="en-ZA" sz="3600" i="1" dirty="0" smtClean="0"/>
              <a:t>                     </a:t>
            </a:r>
            <a:r>
              <a:rPr lang="en-ZA" sz="5100" b="1" dirty="0" smtClean="0"/>
              <a:t>= $7,000</a:t>
            </a:r>
            <a:endParaRPr lang="en-ZA" sz="5100" b="1" dirty="0"/>
          </a:p>
          <a:p>
            <a:r>
              <a:rPr lang="en-ZA" sz="5100" dirty="0">
                <a:solidFill>
                  <a:schemeClr val="bg1"/>
                </a:solidFill>
              </a:rPr>
              <a:t>2 New Patient </a:t>
            </a:r>
            <a:r>
              <a:rPr lang="en-ZA" sz="5100" dirty="0" smtClean="0">
                <a:solidFill>
                  <a:schemeClr val="bg1"/>
                </a:solidFill>
              </a:rPr>
              <a:t>Want Invisalign/Dentures/Surgery </a:t>
            </a:r>
            <a:r>
              <a:rPr lang="en-ZA" sz="3600" i="1" dirty="0" smtClean="0">
                <a:solidFill>
                  <a:schemeClr val="bg1"/>
                </a:solidFill>
              </a:rPr>
              <a:t>($3,500 </a:t>
            </a:r>
            <a:r>
              <a:rPr lang="en-ZA" sz="3600" i="1" dirty="0">
                <a:solidFill>
                  <a:schemeClr val="bg1"/>
                </a:solidFill>
              </a:rPr>
              <a:t>each) </a:t>
            </a:r>
            <a:r>
              <a:rPr lang="en-ZA" sz="3600" i="1" dirty="0" smtClean="0">
                <a:solidFill>
                  <a:schemeClr val="bg1"/>
                </a:solidFill>
              </a:rPr>
              <a:t>  </a:t>
            </a:r>
            <a:r>
              <a:rPr lang="en-ZA" sz="5100" b="1" dirty="0" smtClean="0">
                <a:solidFill>
                  <a:schemeClr val="bg1"/>
                </a:solidFill>
              </a:rPr>
              <a:t>= </a:t>
            </a:r>
            <a:r>
              <a:rPr lang="en-ZA" sz="5100" b="1" u="sng" dirty="0" smtClean="0">
                <a:solidFill>
                  <a:schemeClr val="bg1"/>
                </a:solidFill>
              </a:rPr>
              <a:t>$7,000</a:t>
            </a:r>
            <a:endParaRPr lang="en-ZA" sz="5100" b="1" u="sng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ZA" sz="5100" b="1" dirty="0">
                <a:solidFill>
                  <a:schemeClr val="bg1"/>
                </a:solidFill>
              </a:rPr>
              <a:t>                                                                                              </a:t>
            </a:r>
            <a:r>
              <a:rPr lang="en-ZA" sz="5100" b="1" dirty="0" smtClean="0">
                <a:solidFill>
                  <a:schemeClr val="bg1"/>
                </a:solidFill>
              </a:rPr>
              <a:t>TOTAL  </a:t>
            </a:r>
            <a:r>
              <a:rPr lang="en-ZA" sz="5100" b="1" dirty="0">
                <a:solidFill>
                  <a:schemeClr val="bg1"/>
                </a:solidFill>
              </a:rPr>
              <a:t>= $</a:t>
            </a:r>
            <a:r>
              <a:rPr lang="en-ZA" sz="5100" b="1" dirty="0" smtClean="0">
                <a:solidFill>
                  <a:schemeClr val="bg1"/>
                </a:solidFill>
              </a:rPr>
              <a:t>28,696</a:t>
            </a:r>
            <a:endParaRPr lang="en-ZA" sz="51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ZA" sz="4000" dirty="0"/>
          </a:p>
          <a:p>
            <a:pPr marL="0" indent="0" algn="ctr">
              <a:buNone/>
            </a:pPr>
            <a:endParaRPr lang="en-ZA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123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267" y="492442"/>
            <a:ext cx="11311466" cy="769408"/>
          </a:xfrm>
        </p:spPr>
        <p:txBody>
          <a:bodyPr>
            <a:normAutofit/>
          </a:bodyPr>
          <a:lstStyle/>
          <a:p>
            <a:pPr algn="ctr"/>
            <a:r>
              <a:rPr lang="en-ZA" sz="4000" b="1" u="sng" dirty="0" smtClean="0">
                <a:latin typeface="Helvetica" panose="020B0604020202020204" pitchFamily="34" charset="0"/>
                <a:cs typeface="Helvetica" panose="020B0604020202020204" pitchFamily="34" charset="0"/>
              </a:rPr>
              <a:t>Money Math Example</a:t>
            </a:r>
            <a:endParaRPr lang="en-ZA" sz="4000" b="1" u="sng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81753"/>
            <a:ext cx="12192000" cy="5287987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en-ZA" sz="5800" b="1" dirty="0"/>
              <a:t>FB Ad Spend of $1,000 to bring in </a:t>
            </a:r>
            <a:r>
              <a:rPr lang="en-ZA" sz="5800" b="1" dirty="0" smtClean="0"/>
              <a:t>50 new </a:t>
            </a:r>
            <a:r>
              <a:rPr lang="en-ZA" sz="5800" b="1" dirty="0"/>
              <a:t>patients</a:t>
            </a:r>
          </a:p>
          <a:p>
            <a:pPr marL="0" indent="0" algn="ctr">
              <a:buNone/>
            </a:pPr>
            <a:r>
              <a:rPr lang="en-ZA" sz="4500" dirty="0" smtClean="0"/>
              <a:t>GOAL: To deliver one patient </a:t>
            </a:r>
            <a:r>
              <a:rPr lang="en-ZA" sz="4500" dirty="0"/>
              <a:t>at a cost of </a:t>
            </a:r>
            <a:r>
              <a:rPr lang="en-ZA" sz="4500" dirty="0" smtClean="0"/>
              <a:t>under $20 </a:t>
            </a:r>
            <a:r>
              <a:rPr lang="en-ZA" sz="4500" dirty="0"/>
              <a:t>per </a:t>
            </a:r>
            <a:r>
              <a:rPr lang="en-ZA" sz="4500" dirty="0" smtClean="0"/>
              <a:t>patient!</a:t>
            </a:r>
            <a:endParaRPr lang="en-ZA" sz="4500" dirty="0"/>
          </a:p>
          <a:p>
            <a:pPr marL="0" indent="0" algn="ctr">
              <a:buNone/>
            </a:pPr>
            <a:r>
              <a:rPr lang="en-ZA" sz="4000" dirty="0" smtClean="0"/>
              <a:t>OFFER EXAMPLE:    $</a:t>
            </a:r>
            <a:r>
              <a:rPr lang="en-ZA" sz="4000" dirty="0"/>
              <a:t>67 </a:t>
            </a:r>
            <a:r>
              <a:rPr lang="en-ZA" sz="4000" dirty="0" smtClean="0"/>
              <a:t>for a Teeth </a:t>
            </a:r>
            <a:r>
              <a:rPr lang="en-ZA" sz="4000" dirty="0"/>
              <a:t>Whitening + </a:t>
            </a:r>
            <a:r>
              <a:rPr lang="en-ZA" sz="4000" dirty="0" smtClean="0"/>
              <a:t>X-Rays... + Bonus </a:t>
            </a:r>
            <a:r>
              <a:rPr lang="en-ZA" sz="4000" dirty="0"/>
              <a:t>Exam</a:t>
            </a:r>
          </a:p>
          <a:p>
            <a:pPr marL="0" indent="0" algn="ctr">
              <a:buNone/>
            </a:pPr>
            <a:endParaRPr lang="en-ZA" sz="2400" b="1" dirty="0"/>
          </a:p>
          <a:p>
            <a:r>
              <a:rPr lang="en-ZA" sz="5100" dirty="0" smtClean="0"/>
              <a:t>50 </a:t>
            </a:r>
            <a:r>
              <a:rPr lang="en-ZA" sz="5100" dirty="0"/>
              <a:t>New Patients Take You Up On Your Special Offer </a:t>
            </a:r>
            <a:r>
              <a:rPr lang="en-ZA" sz="3600" i="1" dirty="0"/>
              <a:t>($</a:t>
            </a:r>
            <a:r>
              <a:rPr lang="en-ZA" sz="3600" dirty="0"/>
              <a:t>67 each</a:t>
            </a:r>
            <a:r>
              <a:rPr lang="en-ZA" sz="3600" dirty="0" smtClean="0"/>
              <a:t>)   </a:t>
            </a:r>
            <a:r>
              <a:rPr lang="en-ZA" sz="5100" b="1" dirty="0" smtClean="0"/>
              <a:t>= $3,350</a:t>
            </a:r>
            <a:endParaRPr lang="en-ZA" sz="5100" b="1" dirty="0"/>
          </a:p>
          <a:p>
            <a:r>
              <a:rPr lang="en-ZA" sz="5100" dirty="0" smtClean="0"/>
              <a:t>18 </a:t>
            </a:r>
            <a:r>
              <a:rPr lang="en-ZA" sz="5100" dirty="0"/>
              <a:t>Patients Upgrade </a:t>
            </a:r>
            <a:r>
              <a:rPr lang="en-ZA" sz="5100" dirty="0" smtClean="0"/>
              <a:t>to a Teeth Whitening Package </a:t>
            </a:r>
            <a:r>
              <a:rPr lang="en-ZA" sz="3600" i="1" dirty="0" smtClean="0"/>
              <a:t>($397 each) </a:t>
            </a:r>
            <a:r>
              <a:rPr lang="en-ZA" sz="3600" dirty="0" smtClean="0"/>
              <a:t> </a:t>
            </a:r>
            <a:r>
              <a:rPr lang="en-ZA" sz="5100" b="1" dirty="0" smtClean="0"/>
              <a:t>= $7,146</a:t>
            </a:r>
            <a:endParaRPr lang="en-ZA" sz="5100" b="1" dirty="0"/>
          </a:p>
          <a:p>
            <a:r>
              <a:rPr lang="en-ZA" sz="5100" dirty="0" smtClean="0"/>
              <a:t>10 </a:t>
            </a:r>
            <a:r>
              <a:rPr lang="en-ZA" sz="5100" dirty="0"/>
              <a:t>New Patients Need Cavities Fixed </a:t>
            </a:r>
            <a:r>
              <a:rPr lang="en-ZA" sz="3600" i="1" dirty="0"/>
              <a:t>($120 each) </a:t>
            </a:r>
            <a:r>
              <a:rPr lang="en-ZA" sz="3600" i="1" dirty="0" smtClean="0"/>
              <a:t>                                    </a:t>
            </a:r>
            <a:r>
              <a:rPr lang="en-ZA" sz="5100" b="1" dirty="0" smtClean="0"/>
              <a:t>= </a:t>
            </a:r>
            <a:r>
              <a:rPr lang="en-ZA" sz="5100" b="1" dirty="0"/>
              <a:t>$</a:t>
            </a:r>
            <a:r>
              <a:rPr lang="en-ZA" sz="5100" b="1" dirty="0" smtClean="0"/>
              <a:t>1,200</a:t>
            </a:r>
          </a:p>
          <a:p>
            <a:r>
              <a:rPr lang="en-ZA" sz="5100" dirty="0"/>
              <a:t>5</a:t>
            </a:r>
            <a:r>
              <a:rPr lang="en-ZA" sz="5100" dirty="0" smtClean="0"/>
              <a:t> </a:t>
            </a:r>
            <a:r>
              <a:rPr lang="en-ZA" sz="5100" dirty="0"/>
              <a:t>New Patients Need </a:t>
            </a:r>
            <a:r>
              <a:rPr lang="en-ZA" sz="5100" dirty="0" smtClean="0"/>
              <a:t>Crowns </a:t>
            </a:r>
            <a:r>
              <a:rPr lang="en-ZA" sz="3600" i="1" dirty="0" smtClean="0"/>
              <a:t>($600 </a:t>
            </a:r>
            <a:r>
              <a:rPr lang="en-ZA" sz="3600" i="1" dirty="0"/>
              <a:t>each</a:t>
            </a:r>
            <a:r>
              <a:rPr lang="en-ZA" sz="3600" i="1" dirty="0" smtClean="0"/>
              <a:t>)                                                       </a:t>
            </a:r>
            <a:r>
              <a:rPr lang="en-ZA" sz="5100" b="1" dirty="0" smtClean="0"/>
              <a:t>= $3,000</a:t>
            </a:r>
            <a:endParaRPr lang="en-ZA" sz="5100" b="1" dirty="0"/>
          </a:p>
          <a:p>
            <a:r>
              <a:rPr lang="en-ZA" sz="5100" dirty="0"/>
              <a:t>4</a:t>
            </a:r>
            <a:r>
              <a:rPr lang="en-ZA" sz="5100" dirty="0" smtClean="0"/>
              <a:t> </a:t>
            </a:r>
            <a:r>
              <a:rPr lang="en-ZA" sz="5100" dirty="0"/>
              <a:t>New Patients Need </a:t>
            </a:r>
            <a:r>
              <a:rPr lang="en-ZA" sz="5100" dirty="0" smtClean="0"/>
              <a:t>Implants or Veneers </a:t>
            </a:r>
            <a:r>
              <a:rPr lang="en-ZA" sz="3600" i="1" dirty="0" smtClean="0"/>
              <a:t>($1750 </a:t>
            </a:r>
            <a:r>
              <a:rPr lang="en-ZA" sz="3600" i="1" dirty="0"/>
              <a:t>each) </a:t>
            </a:r>
            <a:r>
              <a:rPr lang="en-ZA" sz="3600" i="1" dirty="0" smtClean="0"/>
              <a:t>                     </a:t>
            </a:r>
            <a:r>
              <a:rPr lang="en-ZA" sz="5100" b="1" dirty="0" smtClean="0"/>
              <a:t>= $7,000</a:t>
            </a:r>
            <a:endParaRPr lang="en-ZA" sz="5100" b="1" dirty="0"/>
          </a:p>
          <a:p>
            <a:r>
              <a:rPr lang="en-ZA" sz="5100" dirty="0"/>
              <a:t>2 New Patient </a:t>
            </a:r>
            <a:r>
              <a:rPr lang="en-ZA" sz="5100" dirty="0" smtClean="0"/>
              <a:t>Want Invisalign/Dentures/Surgery </a:t>
            </a:r>
            <a:r>
              <a:rPr lang="en-ZA" sz="3600" i="1" dirty="0" smtClean="0"/>
              <a:t>($3,500 </a:t>
            </a:r>
            <a:r>
              <a:rPr lang="en-ZA" sz="3600" i="1" dirty="0"/>
              <a:t>each) </a:t>
            </a:r>
            <a:r>
              <a:rPr lang="en-ZA" sz="3600" i="1" dirty="0" smtClean="0"/>
              <a:t>  </a:t>
            </a:r>
            <a:r>
              <a:rPr lang="en-ZA" sz="5100" b="1" dirty="0" smtClean="0"/>
              <a:t>= $7,000</a:t>
            </a:r>
            <a:endParaRPr lang="en-ZA" sz="5100" b="1" dirty="0"/>
          </a:p>
          <a:p>
            <a:pPr marL="0" indent="0" algn="ctr">
              <a:buNone/>
            </a:pPr>
            <a:r>
              <a:rPr lang="en-ZA" sz="5100" b="1" dirty="0"/>
              <a:t>                                                                                              </a:t>
            </a:r>
            <a:r>
              <a:rPr lang="en-ZA" sz="5100" b="1" dirty="0" smtClean="0">
                <a:solidFill>
                  <a:schemeClr val="bg1"/>
                </a:solidFill>
              </a:rPr>
              <a:t>TOTAL  </a:t>
            </a:r>
            <a:r>
              <a:rPr lang="en-ZA" sz="5100" b="1" dirty="0">
                <a:solidFill>
                  <a:schemeClr val="bg1"/>
                </a:solidFill>
              </a:rPr>
              <a:t>= $</a:t>
            </a:r>
            <a:r>
              <a:rPr lang="en-ZA" sz="5100" b="1" dirty="0" smtClean="0">
                <a:solidFill>
                  <a:schemeClr val="bg1"/>
                </a:solidFill>
              </a:rPr>
              <a:t>28,696</a:t>
            </a:r>
            <a:endParaRPr lang="en-ZA" sz="51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ZA" sz="4000" dirty="0"/>
          </a:p>
          <a:p>
            <a:pPr marL="0" indent="0" algn="ctr">
              <a:buNone/>
            </a:pPr>
            <a:endParaRPr lang="en-ZA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2886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267" y="492442"/>
            <a:ext cx="11311466" cy="769408"/>
          </a:xfrm>
        </p:spPr>
        <p:txBody>
          <a:bodyPr>
            <a:normAutofit/>
          </a:bodyPr>
          <a:lstStyle/>
          <a:p>
            <a:pPr algn="ctr"/>
            <a:r>
              <a:rPr lang="en-ZA" sz="4000" b="1" u="sng" dirty="0" smtClean="0">
                <a:latin typeface="Helvetica" panose="020B0604020202020204" pitchFamily="34" charset="0"/>
                <a:cs typeface="Helvetica" panose="020B0604020202020204" pitchFamily="34" charset="0"/>
              </a:rPr>
              <a:t>Money Math Example</a:t>
            </a:r>
            <a:endParaRPr lang="en-ZA" sz="4000" b="1" u="sng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81753"/>
            <a:ext cx="12192000" cy="5287987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en-ZA" sz="5800" b="1" dirty="0"/>
              <a:t>FB Ad Spend of $1,000 to bring in </a:t>
            </a:r>
            <a:r>
              <a:rPr lang="en-ZA" sz="5800" b="1" dirty="0" smtClean="0"/>
              <a:t>50 new </a:t>
            </a:r>
            <a:r>
              <a:rPr lang="en-ZA" sz="5800" b="1" dirty="0"/>
              <a:t>patients</a:t>
            </a:r>
          </a:p>
          <a:p>
            <a:pPr marL="0" indent="0" algn="ctr">
              <a:buNone/>
            </a:pPr>
            <a:r>
              <a:rPr lang="en-ZA" sz="4500" dirty="0" smtClean="0"/>
              <a:t>GOAL: To deliver one patient </a:t>
            </a:r>
            <a:r>
              <a:rPr lang="en-ZA" sz="4500" dirty="0"/>
              <a:t>at a cost of </a:t>
            </a:r>
            <a:r>
              <a:rPr lang="en-ZA" sz="4500" dirty="0" smtClean="0"/>
              <a:t>under $20 </a:t>
            </a:r>
            <a:r>
              <a:rPr lang="en-ZA" sz="4500" dirty="0"/>
              <a:t>per </a:t>
            </a:r>
            <a:r>
              <a:rPr lang="en-ZA" sz="4500" dirty="0" smtClean="0"/>
              <a:t>patient!</a:t>
            </a:r>
            <a:endParaRPr lang="en-ZA" sz="4500" dirty="0"/>
          </a:p>
          <a:p>
            <a:pPr marL="0" indent="0" algn="ctr">
              <a:buNone/>
            </a:pPr>
            <a:r>
              <a:rPr lang="en-ZA" sz="4000" dirty="0" smtClean="0"/>
              <a:t>OFFER EXAMPLE:    $</a:t>
            </a:r>
            <a:r>
              <a:rPr lang="en-ZA" sz="4000" dirty="0"/>
              <a:t>67 </a:t>
            </a:r>
            <a:r>
              <a:rPr lang="en-ZA" sz="4000" dirty="0" smtClean="0"/>
              <a:t>for a Teeth </a:t>
            </a:r>
            <a:r>
              <a:rPr lang="en-ZA" sz="4000" dirty="0"/>
              <a:t>Whitening + </a:t>
            </a:r>
            <a:r>
              <a:rPr lang="en-ZA" sz="4000" dirty="0" smtClean="0"/>
              <a:t>X-Rays... + Bonus </a:t>
            </a:r>
            <a:r>
              <a:rPr lang="en-ZA" sz="4000" dirty="0"/>
              <a:t>Exam</a:t>
            </a:r>
          </a:p>
          <a:p>
            <a:pPr marL="0" indent="0" algn="ctr">
              <a:buNone/>
            </a:pPr>
            <a:endParaRPr lang="en-ZA" sz="2400" b="1" dirty="0"/>
          </a:p>
          <a:p>
            <a:r>
              <a:rPr lang="en-ZA" sz="5100" dirty="0" smtClean="0"/>
              <a:t>50 </a:t>
            </a:r>
            <a:r>
              <a:rPr lang="en-ZA" sz="5100" dirty="0"/>
              <a:t>New Patients Take You Up On Your Special Offer </a:t>
            </a:r>
            <a:r>
              <a:rPr lang="en-ZA" sz="3600" i="1" dirty="0"/>
              <a:t>($</a:t>
            </a:r>
            <a:r>
              <a:rPr lang="en-ZA" sz="3600" dirty="0"/>
              <a:t>67 each</a:t>
            </a:r>
            <a:r>
              <a:rPr lang="en-ZA" sz="3600" dirty="0" smtClean="0"/>
              <a:t>)   </a:t>
            </a:r>
            <a:r>
              <a:rPr lang="en-ZA" sz="5100" b="1" dirty="0" smtClean="0"/>
              <a:t>= $3,350</a:t>
            </a:r>
            <a:endParaRPr lang="en-ZA" sz="5100" b="1" dirty="0"/>
          </a:p>
          <a:p>
            <a:r>
              <a:rPr lang="en-ZA" sz="5100" dirty="0" smtClean="0"/>
              <a:t>18 </a:t>
            </a:r>
            <a:r>
              <a:rPr lang="en-ZA" sz="5100" dirty="0"/>
              <a:t>Patients Upgrade </a:t>
            </a:r>
            <a:r>
              <a:rPr lang="en-ZA" sz="5100" dirty="0" smtClean="0"/>
              <a:t>to a Teeth Whitening Package </a:t>
            </a:r>
            <a:r>
              <a:rPr lang="en-ZA" sz="3600" i="1" dirty="0" smtClean="0"/>
              <a:t>($397 each) </a:t>
            </a:r>
            <a:r>
              <a:rPr lang="en-ZA" sz="3600" dirty="0" smtClean="0"/>
              <a:t> </a:t>
            </a:r>
            <a:r>
              <a:rPr lang="en-ZA" sz="5100" b="1" dirty="0" smtClean="0"/>
              <a:t>= $7,146</a:t>
            </a:r>
            <a:endParaRPr lang="en-ZA" sz="5100" b="1" dirty="0"/>
          </a:p>
          <a:p>
            <a:r>
              <a:rPr lang="en-ZA" sz="5100" dirty="0" smtClean="0"/>
              <a:t>10 </a:t>
            </a:r>
            <a:r>
              <a:rPr lang="en-ZA" sz="5100" dirty="0"/>
              <a:t>New Patients Need Cavities Fixed </a:t>
            </a:r>
            <a:r>
              <a:rPr lang="en-ZA" sz="3600" i="1" dirty="0"/>
              <a:t>($120 each) </a:t>
            </a:r>
            <a:r>
              <a:rPr lang="en-ZA" sz="3600" i="1" dirty="0" smtClean="0"/>
              <a:t>                                    </a:t>
            </a:r>
            <a:r>
              <a:rPr lang="en-ZA" sz="5100" b="1" dirty="0" smtClean="0"/>
              <a:t>= </a:t>
            </a:r>
            <a:r>
              <a:rPr lang="en-ZA" sz="5100" b="1" dirty="0"/>
              <a:t>$</a:t>
            </a:r>
            <a:r>
              <a:rPr lang="en-ZA" sz="5100" b="1" dirty="0" smtClean="0"/>
              <a:t>1,200</a:t>
            </a:r>
          </a:p>
          <a:p>
            <a:r>
              <a:rPr lang="en-ZA" sz="5100" dirty="0"/>
              <a:t>5</a:t>
            </a:r>
            <a:r>
              <a:rPr lang="en-ZA" sz="5100" dirty="0" smtClean="0"/>
              <a:t> </a:t>
            </a:r>
            <a:r>
              <a:rPr lang="en-ZA" sz="5100" dirty="0"/>
              <a:t>New Patients Need </a:t>
            </a:r>
            <a:r>
              <a:rPr lang="en-ZA" sz="5100" dirty="0" smtClean="0"/>
              <a:t>Crowns </a:t>
            </a:r>
            <a:r>
              <a:rPr lang="en-ZA" sz="3600" i="1" dirty="0" smtClean="0"/>
              <a:t>($600 </a:t>
            </a:r>
            <a:r>
              <a:rPr lang="en-ZA" sz="3600" i="1" dirty="0"/>
              <a:t>each</a:t>
            </a:r>
            <a:r>
              <a:rPr lang="en-ZA" sz="3600" i="1" dirty="0" smtClean="0"/>
              <a:t>)                                                       </a:t>
            </a:r>
            <a:r>
              <a:rPr lang="en-ZA" sz="5100" b="1" dirty="0" smtClean="0"/>
              <a:t>= $3,000</a:t>
            </a:r>
            <a:endParaRPr lang="en-ZA" sz="5100" b="1" dirty="0"/>
          </a:p>
          <a:p>
            <a:r>
              <a:rPr lang="en-ZA" sz="5100" dirty="0"/>
              <a:t>4</a:t>
            </a:r>
            <a:r>
              <a:rPr lang="en-ZA" sz="5100" dirty="0" smtClean="0"/>
              <a:t> </a:t>
            </a:r>
            <a:r>
              <a:rPr lang="en-ZA" sz="5100" dirty="0"/>
              <a:t>New Patients Need </a:t>
            </a:r>
            <a:r>
              <a:rPr lang="en-ZA" sz="5100" dirty="0" smtClean="0"/>
              <a:t>Implants or Veneers </a:t>
            </a:r>
            <a:r>
              <a:rPr lang="en-ZA" sz="3600" i="1" dirty="0" smtClean="0"/>
              <a:t>($1750 </a:t>
            </a:r>
            <a:r>
              <a:rPr lang="en-ZA" sz="3600" i="1" dirty="0"/>
              <a:t>each) </a:t>
            </a:r>
            <a:r>
              <a:rPr lang="en-ZA" sz="3600" i="1" dirty="0" smtClean="0"/>
              <a:t>                     </a:t>
            </a:r>
            <a:r>
              <a:rPr lang="en-ZA" sz="5100" b="1" dirty="0" smtClean="0"/>
              <a:t>= $7,000</a:t>
            </a:r>
            <a:endParaRPr lang="en-ZA" sz="5100" b="1" dirty="0"/>
          </a:p>
          <a:p>
            <a:r>
              <a:rPr lang="en-ZA" sz="5100" dirty="0"/>
              <a:t>2 New Patient </a:t>
            </a:r>
            <a:r>
              <a:rPr lang="en-ZA" sz="5100" dirty="0" smtClean="0"/>
              <a:t>Want Invisalign/Dentures/Surgery </a:t>
            </a:r>
            <a:r>
              <a:rPr lang="en-ZA" sz="3600" i="1" dirty="0" smtClean="0"/>
              <a:t>($3,500 </a:t>
            </a:r>
            <a:r>
              <a:rPr lang="en-ZA" sz="3600" i="1" dirty="0"/>
              <a:t>each) </a:t>
            </a:r>
            <a:r>
              <a:rPr lang="en-ZA" sz="3600" i="1" dirty="0" smtClean="0"/>
              <a:t>  </a:t>
            </a:r>
            <a:r>
              <a:rPr lang="en-ZA" sz="5100" b="1" dirty="0" smtClean="0"/>
              <a:t>= </a:t>
            </a:r>
            <a:r>
              <a:rPr lang="en-ZA" sz="5100" b="1" u="sng" dirty="0" smtClean="0"/>
              <a:t>$7,000</a:t>
            </a:r>
            <a:endParaRPr lang="en-ZA" sz="5100" b="1" u="sng" dirty="0"/>
          </a:p>
          <a:p>
            <a:pPr marL="0" indent="0" algn="ctr">
              <a:buNone/>
            </a:pPr>
            <a:r>
              <a:rPr lang="en-ZA" sz="5100" b="1" dirty="0"/>
              <a:t>                                                                                              </a:t>
            </a:r>
            <a:r>
              <a:rPr lang="en-ZA" sz="5100" b="1" dirty="0" smtClean="0"/>
              <a:t>  TOTAL = </a:t>
            </a:r>
            <a:r>
              <a:rPr lang="en-ZA" sz="5100" b="1" dirty="0"/>
              <a:t>$</a:t>
            </a:r>
            <a:r>
              <a:rPr lang="en-ZA" sz="5100" b="1" dirty="0" smtClean="0"/>
              <a:t>28,696</a:t>
            </a:r>
            <a:endParaRPr lang="en-ZA" sz="5100" b="1" dirty="0"/>
          </a:p>
          <a:p>
            <a:pPr marL="0" indent="0">
              <a:buNone/>
            </a:pPr>
            <a:endParaRPr lang="en-ZA" sz="4000" dirty="0"/>
          </a:p>
          <a:p>
            <a:pPr marL="0" indent="0" algn="ctr">
              <a:buNone/>
            </a:pPr>
            <a:endParaRPr lang="en-ZA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21023" y="5921198"/>
            <a:ext cx="9036424" cy="5285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ZA" sz="3600" b="1" u="sng" dirty="0">
                <a:solidFill>
                  <a:srgbClr val="0070C0"/>
                </a:solidFill>
              </a:rPr>
              <a:t>TOTAL PROFIT = Thousands </a:t>
            </a:r>
            <a:r>
              <a:rPr lang="en-ZA" sz="3600" b="1" u="sng" dirty="0" smtClean="0">
                <a:solidFill>
                  <a:srgbClr val="0070C0"/>
                </a:solidFill>
              </a:rPr>
              <a:t>of Dollars </a:t>
            </a:r>
            <a:r>
              <a:rPr lang="en-ZA" sz="3600" b="1" u="sng" dirty="0">
                <a:solidFill>
                  <a:srgbClr val="0070C0"/>
                </a:solidFill>
              </a:rPr>
              <a:t>in </a:t>
            </a:r>
            <a:r>
              <a:rPr lang="en-ZA" sz="4000" b="1" u="sng" dirty="0">
                <a:solidFill>
                  <a:srgbClr val="0070C0"/>
                </a:solidFill>
              </a:rPr>
              <a:t>Sales</a:t>
            </a:r>
            <a:r>
              <a:rPr lang="en-ZA" sz="3600" b="1" dirty="0">
                <a:solidFill>
                  <a:srgbClr val="0070C0"/>
                </a:solidFill>
              </a:rPr>
              <a:t>!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ZA" sz="3600" dirty="0"/>
          </a:p>
        </p:txBody>
      </p:sp>
    </p:spTree>
    <p:extLst>
      <p:ext uri="{BB962C8B-B14F-4D97-AF65-F5344CB8AC3E}">
        <p14:creationId xmlns:p14="http://schemas.microsoft.com/office/powerpoint/2010/main" val="2876578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267" y="670486"/>
            <a:ext cx="11311466" cy="769408"/>
          </a:xfrm>
        </p:spPr>
        <p:txBody>
          <a:bodyPr>
            <a:normAutofit/>
          </a:bodyPr>
          <a:lstStyle/>
          <a:p>
            <a:pPr algn="ctr"/>
            <a:r>
              <a:rPr lang="en-ZA" sz="4000" b="1" u="sng" dirty="0" smtClean="0">
                <a:latin typeface="Helvetica" panose="020B0604020202020204" pitchFamily="34" charset="0"/>
                <a:cs typeface="Helvetica" panose="020B0604020202020204" pitchFamily="34" charset="0"/>
              </a:rPr>
              <a:t>Ivan Notes</a:t>
            </a:r>
            <a:r>
              <a:rPr lang="en-ZA" sz="40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:</a:t>
            </a:r>
            <a:endParaRPr lang="en-ZA" sz="40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070" y="1744826"/>
            <a:ext cx="11658600" cy="4871128"/>
          </a:xfrm>
        </p:spPr>
        <p:txBody>
          <a:bodyPr>
            <a:normAutofit/>
          </a:bodyPr>
          <a:lstStyle/>
          <a:p>
            <a:r>
              <a:rPr lang="en-US" sz="3000" dirty="0" smtClean="0"/>
              <a:t>Rate-of-return </a:t>
            </a:r>
            <a:r>
              <a:rPr lang="en-US" sz="3000" dirty="0"/>
              <a:t>on </a:t>
            </a:r>
            <a:r>
              <a:rPr lang="en-US" sz="3000" dirty="0" smtClean="0"/>
              <a:t>example with our </a:t>
            </a:r>
            <a:r>
              <a:rPr lang="en-US" sz="3000" dirty="0"/>
              <a:t>agency </a:t>
            </a:r>
            <a:r>
              <a:rPr lang="en-US" sz="3000" dirty="0" smtClean="0"/>
              <a:t>fee included in calculation =          </a:t>
            </a:r>
            <a:r>
              <a:rPr lang="en-US" sz="3000" b="1" i="1" dirty="0" smtClean="0"/>
              <a:t>1,047% </a:t>
            </a:r>
            <a:r>
              <a:rPr lang="en-US" sz="3000" b="1" i="1" dirty="0"/>
              <a:t>Return-On-Investment</a:t>
            </a:r>
          </a:p>
          <a:p>
            <a:r>
              <a:rPr lang="en-US" sz="3000" dirty="0"/>
              <a:t>That's over a 10x return on money spent!</a:t>
            </a:r>
          </a:p>
          <a:p>
            <a:r>
              <a:rPr lang="en-US" sz="3000" dirty="0"/>
              <a:t>If you give me $1 and in return </a:t>
            </a:r>
            <a:r>
              <a:rPr lang="en-US" sz="3000" dirty="0" err="1"/>
              <a:t>i</a:t>
            </a:r>
            <a:r>
              <a:rPr lang="en-US" sz="3000" dirty="0"/>
              <a:t> </a:t>
            </a:r>
            <a:r>
              <a:rPr lang="en-US" sz="3000" dirty="0" smtClean="0"/>
              <a:t>gave </a:t>
            </a:r>
            <a:r>
              <a:rPr lang="en-US" sz="3000" dirty="0"/>
              <a:t>you $10 back </a:t>
            </a:r>
            <a:r>
              <a:rPr lang="en-US" sz="3000" dirty="0" smtClean="0"/>
              <a:t>every </a:t>
            </a:r>
            <a:r>
              <a:rPr lang="en-US" sz="3000" b="1" u="sng" dirty="0"/>
              <a:t>30 days</a:t>
            </a:r>
          </a:p>
          <a:p>
            <a:r>
              <a:rPr lang="en-US" sz="3000" dirty="0"/>
              <a:t>Is that not a </a:t>
            </a:r>
            <a:r>
              <a:rPr lang="en-US" sz="3000" u="sng" dirty="0"/>
              <a:t>transaction you will want to do all day long</a:t>
            </a:r>
            <a:r>
              <a:rPr lang="en-US" sz="3000" dirty="0"/>
              <a:t>?</a:t>
            </a:r>
          </a:p>
          <a:p>
            <a:r>
              <a:rPr lang="en-US" sz="3000" dirty="0"/>
              <a:t>That is the power of running a properly optimized facebook advertising campaign, </a:t>
            </a:r>
            <a:r>
              <a:rPr lang="en-US" sz="3000" i="1" dirty="0"/>
              <a:t>and what we </a:t>
            </a:r>
            <a:r>
              <a:rPr lang="en-US" sz="3000" i="1" dirty="0" smtClean="0"/>
              <a:t>specialize </a:t>
            </a:r>
            <a:r>
              <a:rPr lang="en-US" sz="3000" i="1" dirty="0"/>
              <a:t>in.</a:t>
            </a:r>
          </a:p>
          <a:p>
            <a:r>
              <a:rPr lang="en-US" sz="3000" dirty="0"/>
              <a:t>With a properly run facebook ad-campaign you can expect to receive a </a:t>
            </a:r>
            <a:r>
              <a:rPr lang="en-US" sz="3000" b="1" u="sng" dirty="0" smtClean="0"/>
              <a:t>10x ROI or more</a:t>
            </a:r>
            <a:r>
              <a:rPr lang="en-US" sz="3000" dirty="0" smtClean="0"/>
              <a:t>, and </a:t>
            </a:r>
            <a:r>
              <a:rPr lang="en-US" sz="3000" dirty="0"/>
              <a:t>fill your practice with new patients fast!</a:t>
            </a:r>
            <a:endParaRPr lang="en-ZA" sz="3000" dirty="0"/>
          </a:p>
          <a:p>
            <a:pPr marL="0" indent="0" algn="ctr">
              <a:buNone/>
            </a:pPr>
            <a:endParaRPr lang="en-ZA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28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267" y="1487958"/>
            <a:ext cx="11311466" cy="769408"/>
          </a:xfrm>
        </p:spPr>
        <p:txBody>
          <a:bodyPr>
            <a:normAutofit/>
          </a:bodyPr>
          <a:lstStyle/>
          <a:p>
            <a:pPr algn="ctr"/>
            <a:r>
              <a:rPr lang="en-ZA" sz="4000" b="1" u="sng" dirty="0" smtClean="0">
                <a:latin typeface="Helvetica" panose="020B0604020202020204" pitchFamily="34" charset="0"/>
                <a:cs typeface="Helvetica" panose="020B0604020202020204" pitchFamily="34" charset="0"/>
              </a:rPr>
              <a:t>Now </a:t>
            </a:r>
            <a:r>
              <a:rPr lang="en-ZA" sz="4000" b="1" u="sng" dirty="0">
                <a:latin typeface="Helvetica" panose="020B0604020202020204" pitchFamily="34" charset="0"/>
                <a:cs typeface="Helvetica" panose="020B0604020202020204" pitchFamily="34" charset="0"/>
              </a:rPr>
              <a:t>a</a:t>
            </a:r>
            <a:r>
              <a:rPr lang="en-ZA" sz="4000" b="1" u="sng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Question</a:t>
            </a:r>
            <a:r>
              <a:rPr lang="en-ZA" sz="40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?</a:t>
            </a:r>
            <a:endParaRPr lang="en-ZA" sz="40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76" y="3358292"/>
            <a:ext cx="11954436" cy="980246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en-ZA" sz="16000" dirty="0" smtClean="0"/>
              <a:t>How much </a:t>
            </a:r>
            <a:r>
              <a:rPr lang="en-ZA" sz="16000" dirty="0"/>
              <a:t>d</a:t>
            </a:r>
            <a:r>
              <a:rPr lang="en-ZA" sz="16000" dirty="0" smtClean="0"/>
              <a:t>id </a:t>
            </a:r>
            <a:r>
              <a:rPr lang="en-ZA" sz="16000" dirty="0"/>
              <a:t>i</a:t>
            </a:r>
            <a:r>
              <a:rPr lang="en-ZA" sz="16000" dirty="0" smtClean="0"/>
              <a:t>t </a:t>
            </a:r>
            <a:r>
              <a:rPr lang="en-ZA" sz="16000" dirty="0"/>
              <a:t>c</a:t>
            </a:r>
            <a:r>
              <a:rPr lang="en-ZA" sz="16000" dirty="0" smtClean="0"/>
              <a:t>ost </a:t>
            </a:r>
            <a:r>
              <a:rPr lang="en-ZA" sz="16000" dirty="0"/>
              <a:t>y</a:t>
            </a:r>
            <a:r>
              <a:rPr lang="en-ZA" sz="16000" dirty="0" smtClean="0"/>
              <a:t>ou </a:t>
            </a:r>
            <a:r>
              <a:rPr lang="en-ZA" sz="16000" dirty="0"/>
              <a:t>i</a:t>
            </a:r>
            <a:r>
              <a:rPr lang="en-ZA" sz="16000" dirty="0" smtClean="0"/>
              <a:t>n Ad Spend </a:t>
            </a:r>
          </a:p>
          <a:p>
            <a:pPr marL="0" indent="0" algn="ctr">
              <a:buNone/>
            </a:pPr>
            <a:r>
              <a:rPr lang="en-ZA" sz="16000" dirty="0"/>
              <a:t>t</a:t>
            </a:r>
            <a:r>
              <a:rPr lang="en-ZA" sz="16000" dirty="0" smtClean="0"/>
              <a:t>o </a:t>
            </a:r>
            <a:r>
              <a:rPr lang="en-ZA" sz="16000" dirty="0"/>
              <a:t>g</a:t>
            </a:r>
            <a:r>
              <a:rPr lang="en-ZA" sz="16000" dirty="0" smtClean="0"/>
              <a:t>enerate all </a:t>
            </a:r>
            <a:r>
              <a:rPr lang="en-ZA" sz="16000" dirty="0"/>
              <a:t>t</a:t>
            </a:r>
            <a:r>
              <a:rPr lang="en-ZA" sz="16000" dirty="0" smtClean="0"/>
              <a:t>hese </a:t>
            </a:r>
            <a:r>
              <a:rPr lang="en-ZA" sz="16000" dirty="0"/>
              <a:t>s</a:t>
            </a:r>
            <a:r>
              <a:rPr lang="en-ZA" sz="16000" dirty="0" smtClean="0"/>
              <a:t>ales?</a:t>
            </a:r>
            <a:r>
              <a:rPr lang="en-ZA" sz="14400" i="1" dirty="0" smtClean="0">
                <a:solidFill>
                  <a:schemeClr val="bg1"/>
                </a:solidFill>
              </a:rPr>
              <a:t> </a:t>
            </a:r>
            <a:r>
              <a:rPr lang="en-ZA" sz="16000" b="1" i="1" u="sng" dirty="0" smtClean="0">
                <a:solidFill>
                  <a:schemeClr val="bg1"/>
                </a:solidFill>
              </a:rPr>
              <a:t>is </a:t>
            </a:r>
            <a:r>
              <a:rPr lang="en-ZA" b="1" i="1" u="sng" dirty="0" smtClean="0">
                <a:solidFill>
                  <a:schemeClr val="bg1"/>
                </a:solidFill>
              </a:rPr>
              <a:t>Insane</a:t>
            </a:r>
            <a:r>
              <a:rPr lang="en-ZA" b="1" i="1" dirty="0" smtClean="0">
                <a:solidFill>
                  <a:schemeClr val="bg1"/>
                </a:solidFill>
              </a:rPr>
              <a:t>!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678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07576" y="911223"/>
            <a:ext cx="11954436" cy="34467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sz="3600" b="1" dirty="0"/>
              <a:t>$1,000 in Facebook Ad Spend To Generate </a:t>
            </a:r>
            <a:r>
              <a:rPr lang="en-ZA" sz="3600" b="1" dirty="0" smtClean="0"/>
              <a:t>50 </a:t>
            </a:r>
            <a:r>
              <a:rPr lang="en-ZA" sz="3600" b="1" dirty="0"/>
              <a:t>New Patients </a:t>
            </a:r>
            <a:r>
              <a:rPr lang="en-ZA" sz="3200" i="1" dirty="0"/>
              <a:t>(Average Cost of +/- </a:t>
            </a:r>
            <a:r>
              <a:rPr lang="en-ZA" sz="3200" i="1" dirty="0" smtClean="0"/>
              <a:t>$20 </a:t>
            </a:r>
            <a:r>
              <a:rPr lang="en-ZA" sz="3200" i="1" dirty="0"/>
              <a:t>per patient) </a:t>
            </a:r>
          </a:p>
          <a:p>
            <a:pPr marL="0" indent="0" algn="ctr">
              <a:buNone/>
            </a:pPr>
            <a:endParaRPr lang="en-ZA" sz="1000" dirty="0" smtClean="0"/>
          </a:p>
          <a:p>
            <a:pPr marL="0" indent="0" algn="ctr">
              <a:buNone/>
            </a:pPr>
            <a:r>
              <a:rPr lang="en-ZA" sz="3600" dirty="0">
                <a:solidFill>
                  <a:schemeClr val="bg1"/>
                </a:solidFill>
              </a:rPr>
              <a:t>That resulted in thousands of dollars in sales. By providing a special offer to bring new patients into your practice. And then helping with additional procedures they need to take care of </a:t>
            </a:r>
            <a:r>
              <a:rPr lang="en-ZA" sz="3600" dirty="0" smtClean="0">
                <a:solidFill>
                  <a:schemeClr val="bg1"/>
                </a:solidFill>
              </a:rPr>
              <a:t>now plus </a:t>
            </a:r>
            <a:r>
              <a:rPr lang="en-ZA" sz="3600" dirty="0">
                <a:solidFill>
                  <a:schemeClr val="bg1"/>
                </a:solidFill>
              </a:rPr>
              <a:t>by upselling continuity programs you offer.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4536371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4400" b="1" u="sng" dirty="0" smtClean="0">
                <a:solidFill>
                  <a:schemeClr val="bg1"/>
                </a:solidFill>
              </a:rPr>
              <a:t>$1,000 IN = For Thousands of Dollars In Sales OUT</a:t>
            </a:r>
            <a:r>
              <a:rPr lang="en-ZA" sz="4400" b="1" dirty="0" smtClean="0">
                <a:solidFill>
                  <a:schemeClr val="bg1"/>
                </a:solidFill>
              </a:rPr>
              <a:t>!</a:t>
            </a:r>
            <a:endParaRPr lang="en-ZA" sz="44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1169" y="5600163"/>
            <a:ext cx="115532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b="1" dirty="0" smtClean="0">
                <a:solidFill>
                  <a:schemeClr val="bg1"/>
                </a:solidFill>
              </a:rPr>
              <a:t>And Even </a:t>
            </a:r>
            <a:r>
              <a:rPr lang="en-ZA" sz="2400" b="1" dirty="0">
                <a:solidFill>
                  <a:schemeClr val="bg1"/>
                </a:solidFill>
              </a:rPr>
              <a:t>I</a:t>
            </a:r>
            <a:r>
              <a:rPr lang="en-ZA" sz="2400" b="1" dirty="0" smtClean="0">
                <a:solidFill>
                  <a:schemeClr val="bg1"/>
                </a:solidFill>
              </a:rPr>
              <a:t>f ALL This Got You Was ONE Patient Who Needed Cosmetic Dentistry at $7,000</a:t>
            </a:r>
          </a:p>
          <a:p>
            <a:r>
              <a:rPr lang="en-ZA" sz="2400" b="1" dirty="0" smtClean="0">
                <a:solidFill>
                  <a:schemeClr val="bg1"/>
                </a:solidFill>
              </a:rPr>
              <a:t>And You Spent $1,000 </a:t>
            </a:r>
            <a:r>
              <a:rPr lang="en-ZA" sz="2400" b="1" dirty="0">
                <a:solidFill>
                  <a:schemeClr val="bg1"/>
                </a:solidFill>
              </a:rPr>
              <a:t>T</a:t>
            </a:r>
            <a:r>
              <a:rPr lang="en-ZA" sz="2400" b="1" dirty="0" smtClean="0">
                <a:solidFill>
                  <a:schemeClr val="bg1"/>
                </a:solidFill>
              </a:rPr>
              <a:t>o Get That Patient.. </a:t>
            </a:r>
            <a:r>
              <a:rPr lang="en-ZA" sz="2400" b="1" u="sng" dirty="0" smtClean="0">
                <a:solidFill>
                  <a:schemeClr val="bg1"/>
                </a:solidFill>
              </a:rPr>
              <a:t>THE RETURN ON INVESTMENT IS INSANE</a:t>
            </a:r>
            <a:r>
              <a:rPr lang="en-ZA" sz="2400" b="1" dirty="0" smtClean="0">
                <a:solidFill>
                  <a:schemeClr val="bg1"/>
                </a:solidFill>
              </a:rPr>
              <a:t>!</a:t>
            </a:r>
            <a:endParaRPr lang="en-Z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0665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07576" y="911223"/>
            <a:ext cx="11954436" cy="34467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sz="3600" b="1" dirty="0"/>
              <a:t>$1,000 in Facebook Ad Spend To Generate </a:t>
            </a:r>
            <a:r>
              <a:rPr lang="en-ZA" sz="3600" b="1" dirty="0" smtClean="0"/>
              <a:t>50 </a:t>
            </a:r>
            <a:r>
              <a:rPr lang="en-ZA" sz="3600" b="1" dirty="0"/>
              <a:t>New Patients </a:t>
            </a:r>
            <a:r>
              <a:rPr lang="en-ZA" sz="3200" i="1" dirty="0"/>
              <a:t>(Average Cost of +/- </a:t>
            </a:r>
            <a:r>
              <a:rPr lang="en-ZA" sz="3200" i="1" dirty="0" smtClean="0"/>
              <a:t>$20 </a:t>
            </a:r>
            <a:r>
              <a:rPr lang="en-ZA" sz="3200" i="1" dirty="0"/>
              <a:t>per patient) </a:t>
            </a:r>
          </a:p>
          <a:p>
            <a:pPr marL="0" indent="0" algn="ctr">
              <a:buNone/>
            </a:pPr>
            <a:endParaRPr lang="en-ZA" sz="1000" dirty="0" smtClean="0"/>
          </a:p>
          <a:p>
            <a:pPr marL="0" indent="0" algn="ctr">
              <a:buNone/>
            </a:pPr>
            <a:r>
              <a:rPr lang="en-ZA" sz="3600" dirty="0"/>
              <a:t>That resulted in thousands of dollars in sales. By providing a special offer to bring new patients into your practice. And then helping with additional procedures they need to take care of </a:t>
            </a:r>
            <a:r>
              <a:rPr lang="en-ZA" sz="3600" dirty="0" smtClean="0"/>
              <a:t>now plus upselling packages &amp; continuity </a:t>
            </a:r>
            <a:r>
              <a:rPr lang="en-ZA" sz="3600" dirty="0"/>
              <a:t>programs you offer.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4536371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4400" b="1" u="sng" dirty="0" smtClean="0">
                <a:solidFill>
                  <a:schemeClr val="bg1"/>
                </a:solidFill>
              </a:rPr>
              <a:t>$1,000 IN = For Thousands of Dollars In Sales OUT</a:t>
            </a:r>
            <a:endParaRPr lang="en-ZA" sz="4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01169" y="5600163"/>
            <a:ext cx="115532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b="1" dirty="0" smtClean="0">
                <a:solidFill>
                  <a:schemeClr val="bg1"/>
                </a:solidFill>
              </a:rPr>
              <a:t>And Even </a:t>
            </a:r>
            <a:r>
              <a:rPr lang="en-ZA" sz="2400" b="1" dirty="0">
                <a:solidFill>
                  <a:schemeClr val="bg1"/>
                </a:solidFill>
              </a:rPr>
              <a:t>I</a:t>
            </a:r>
            <a:r>
              <a:rPr lang="en-ZA" sz="2400" b="1" dirty="0" smtClean="0">
                <a:solidFill>
                  <a:schemeClr val="bg1"/>
                </a:solidFill>
              </a:rPr>
              <a:t>f ALL This Got You Was ONE Patient Who Needed Cosmetic Dentistry at $7,000</a:t>
            </a:r>
          </a:p>
          <a:p>
            <a:r>
              <a:rPr lang="en-ZA" sz="2400" b="1" dirty="0" smtClean="0">
                <a:solidFill>
                  <a:schemeClr val="bg1"/>
                </a:solidFill>
              </a:rPr>
              <a:t>And You Spent $1,000 </a:t>
            </a:r>
            <a:r>
              <a:rPr lang="en-ZA" sz="2400" b="1" dirty="0">
                <a:solidFill>
                  <a:schemeClr val="bg1"/>
                </a:solidFill>
              </a:rPr>
              <a:t>T</a:t>
            </a:r>
            <a:r>
              <a:rPr lang="en-ZA" sz="2400" b="1" dirty="0" smtClean="0">
                <a:solidFill>
                  <a:schemeClr val="bg1"/>
                </a:solidFill>
              </a:rPr>
              <a:t>o Get That Patient.. </a:t>
            </a:r>
            <a:r>
              <a:rPr lang="en-ZA" sz="2400" b="1" u="sng" dirty="0" smtClean="0">
                <a:solidFill>
                  <a:schemeClr val="bg1"/>
                </a:solidFill>
              </a:rPr>
              <a:t>THE RETURN ON INVESTMENT IS INSANE</a:t>
            </a:r>
            <a:r>
              <a:rPr lang="en-ZA" sz="2400" b="1" dirty="0" smtClean="0">
                <a:solidFill>
                  <a:schemeClr val="bg1"/>
                </a:solidFill>
              </a:rPr>
              <a:t>!</a:t>
            </a:r>
            <a:endParaRPr lang="en-Z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548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07576" y="911223"/>
            <a:ext cx="11954436" cy="34467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sz="3600" b="1" dirty="0"/>
              <a:t>$1,000 in Facebook Ad Spend To Generate </a:t>
            </a:r>
            <a:r>
              <a:rPr lang="en-ZA" sz="3600" b="1" dirty="0" smtClean="0"/>
              <a:t>50 </a:t>
            </a:r>
            <a:r>
              <a:rPr lang="en-ZA" sz="3600" b="1" dirty="0"/>
              <a:t>New Patients </a:t>
            </a:r>
            <a:r>
              <a:rPr lang="en-ZA" sz="3200" i="1" dirty="0"/>
              <a:t>(Average Cost of +/- </a:t>
            </a:r>
            <a:r>
              <a:rPr lang="en-ZA" sz="3200" i="1" dirty="0" smtClean="0"/>
              <a:t>$20 </a:t>
            </a:r>
            <a:r>
              <a:rPr lang="en-ZA" sz="3200" i="1" dirty="0"/>
              <a:t>per patient) </a:t>
            </a:r>
          </a:p>
          <a:p>
            <a:pPr marL="0" indent="0" algn="ctr">
              <a:buNone/>
            </a:pPr>
            <a:endParaRPr lang="en-ZA" sz="1000" dirty="0" smtClean="0"/>
          </a:p>
          <a:p>
            <a:pPr marL="0" indent="0" algn="ctr">
              <a:buNone/>
            </a:pPr>
            <a:r>
              <a:rPr lang="en-ZA" sz="3600" dirty="0"/>
              <a:t>That resulted in thousands of dollars in sales. By providing a special offer to bring new patients into your practice. And then helping with additional procedures they need to take care of now plus upselling packages &amp; continuity programs you offer.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4536371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4400" b="1" u="sng" dirty="0" smtClean="0"/>
              <a:t>$1,000 IN = For Thousands of Dollars In Sales OUT</a:t>
            </a:r>
            <a:r>
              <a:rPr lang="en-ZA" sz="4400" b="1" dirty="0" smtClean="0"/>
              <a:t>!</a:t>
            </a:r>
            <a:endParaRPr lang="en-ZA" sz="4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01169" y="5600163"/>
            <a:ext cx="115532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b="1" dirty="0" smtClean="0">
                <a:solidFill>
                  <a:schemeClr val="bg1"/>
                </a:solidFill>
              </a:rPr>
              <a:t>And Even </a:t>
            </a:r>
            <a:r>
              <a:rPr lang="en-ZA" sz="2400" b="1" dirty="0">
                <a:solidFill>
                  <a:schemeClr val="bg1"/>
                </a:solidFill>
              </a:rPr>
              <a:t>I</a:t>
            </a:r>
            <a:r>
              <a:rPr lang="en-ZA" sz="2400" b="1" dirty="0" smtClean="0">
                <a:solidFill>
                  <a:schemeClr val="bg1"/>
                </a:solidFill>
              </a:rPr>
              <a:t>f ALL This Got You Was ONE Patient Who Needed Cosmetic Dentistry at $7,000</a:t>
            </a:r>
          </a:p>
          <a:p>
            <a:r>
              <a:rPr lang="en-ZA" sz="2400" b="1" dirty="0" smtClean="0">
                <a:solidFill>
                  <a:schemeClr val="bg1"/>
                </a:solidFill>
              </a:rPr>
              <a:t>And You Spent $1,000 </a:t>
            </a:r>
            <a:r>
              <a:rPr lang="en-ZA" sz="2400" b="1" dirty="0">
                <a:solidFill>
                  <a:schemeClr val="bg1"/>
                </a:solidFill>
              </a:rPr>
              <a:t>T</a:t>
            </a:r>
            <a:r>
              <a:rPr lang="en-ZA" sz="2400" b="1" dirty="0" smtClean="0">
                <a:solidFill>
                  <a:schemeClr val="bg1"/>
                </a:solidFill>
              </a:rPr>
              <a:t>o Get That Patient.. </a:t>
            </a:r>
            <a:r>
              <a:rPr lang="en-ZA" sz="2400" b="1" u="sng" dirty="0" smtClean="0">
                <a:solidFill>
                  <a:schemeClr val="bg1"/>
                </a:solidFill>
              </a:rPr>
              <a:t>THE RETURN ON INVESTMENT IS INSANE</a:t>
            </a:r>
            <a:r>
              <a:rPr lang="en-ZA" sz="2400" b="1" dirty="0" smtClean="0">
                <a:solidFill>
                  <a:schemeClr val="bg1"/>
                </a:solidFill>
              </a:rPr>
              <a:t>!</a:t>
            </a:r>
            <a:endParaRPr lang="en-Z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1659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07576" y="911223"/>
            <a:ext cx="11954436" cy="34467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sz="3600" b="1" dirty="0"/>
              <a:t>$1,000 in Facebook Ad Spend To Generate </a:t>
            </a:r>
            <a:r>
              <a:rPr lang="en-ZA" sz="3600" b="1" dirty="0" smtClean="0"/>
              <a:t>50 </a:t>
            </a:r>
            <a:r>
              <a:rPr lang="en-ZA" sz="3600" b="1" dirty="0"/>
              <a:t>New Patients </a:t>
            </a:r>
            <a:r>
              <a:rPr lang="en-ZA" sz="3200" i="1" dirty="0"/>
              <a:t>(Average Cost of +/- </a:t>
            </a:r>
            <a:r>
              <a:rPr lang="en-ZA" sz="3200" i="1" dirty="0" smtClean="0"/>
              <a:t>$20 </a:t>
            </a:r>
            <a:r>
              <a:rPr lang="en-ZA" sz="3200" i="1" dirty="0"/>
              <a:t>per patient) </a:t>
            </a:r>
          </a:p>
          <a:p>
            <a:pPr marL="0" indent="0" algn="ctr">
              <a:buNone/>
            </a:pPr>
            <a:endParaRPr lang="en-ZA" sz="1000" dirty="0" smtClean="0"/>
          </a:p>
          <a:p>
            <a:pPr marL="0" indent="0" algn="ctr">
              <a:buNone/>
            </a:pPr>
            <a:r>
              <a:rPr lang="en-ZA" sz="3600" dirty="0"/>
              <a:t>That resulted in thousands of dollars in sales. By providing a special offer to bring new patients into your practice. And then helping with additional procedures they need to take care of now plus upselling packages &amp; continuity programs you offer.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4536371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4400" b="1" u="sng" dirty="0" smtClean="0"/>
              <a:t>$1,000 IN = For Thousands of Dollars In Sales OUT</a:t>
            </a:r>
            <a:r>
              <a:rPr lang="en-ZA" sz="4400" b="1" dirty="0" smtClean="0"/>
              <a:t>!</a:t>
            </a:r>
            <a:endParaRPr lang="en-ZA" sz="4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01169" y="5600163"/>
            <a:ext cx="115532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b="1" dirty="0" smtClean="0">
                <a:solidFill>
                  <a:srgbClr val="0070C0"/>
                </a:solidFill>
              </a:rPr>
              <a:t>And Even </a:t>
            </a:r>
            <a:r>
              <a:rPr lang="en-ZA" sz="2400" b="1" dirty="0">
                <a:solidFill>
                  <a:srgbClr val="0070C0"/>
                </a:solidFill>
              </a:rPr>
              <a:t>I</a:t>
            </a:r>
            <a:r>
              <a:rPr lang="en-ZA" sz="2400" b="1" dirty="0" smtClean="0">
                <a:solidFill>
                  <a:srgbClr val="0070C0"/>
                </a:solidFill>
              </a:rPr>
              <a:t>f ALL This Got You Was ONE Patient Who Needed Cosmetic Dentistry at $7,000</a:t>
            </a:r>
          </a:p>
          <a:p>
            <a:r>
              <a:rPr lang="en-ZA" sz="2400" b="1" dirty="0" smtClean="0">
                <a:solidFill>
                  <a:srgbClr val="0070C0"/>
                </a:solidFill>
              </a:rPr>
              <a:t>And You Spent $1,000 </a:t>
            </a:r>
            <a:r>
              <a:rPr lang="en-ZA" sz="2400" b="1" dirty="0">
                <a:solidFill>
                  <a:srgbClr val="0070C0"/>
                </a:solidFill>
              </a:rPr>
              <a:t>T</a:t>
            </a:r>
            <a:r>
              <a:rPr lang="en-ZA" sz="2400" b="1" dirty="0" smtClean="0">
                <a:solidFill>
                  <a:srgbClr val="0070C0"/>
                </a:solidFill>
              </a:rPr>
              <a:t>o Get That Patient.. </a:t>
            </a:r>
            <a:r>
              <a:rPr lang="en-ZA" sz="2400" b="1" i="1" u="sng" dirty="0" smtClean="0">
                <a:solidFill>
                  <a:srgbClr val="0070C0"/>
                </a:solidFill>
              </a:rPr>
              <a:t>THE RETURN ON INVESTMENT IS INSANE</a:t>
            </a:r>
            <a:r>
              <a:rPr lang="en-ZA" sz="2400" b="1" i="1" dirty="0" smtClean="0">
                <a:solidFill>
                  <a:srgbClr val="0070C0"/>
                </a:solidFill>
              </a:rPr>
              <a:t>!</a:t>
            </a:r>
            <a:endParaRPr lang="en-ZA" sz="2400" b="1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2491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03411" y="3866876"/>
            <a:ext cx="5109883" cy="82614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267" y="670486"/>
            <a:ext cx="11311466" cy="769408"/>
          </a:xfrm>
        </p:spPr>
        <p:txBody>
          <a:bodyPr>
            <a:normAutofit/>
          </a:bodyPr>
          <a:lstStyle/>
          <a:p>
            <a:pPr algn="ctr"/>
            <a:r>
              <a:rPr lang="en-ZA" sz="4000" b="1" u="sng" dirty="0" smtClean="0">
                <a:latin typeface="Helvetica" panose="020B0604020202020204" pitchFamily="34" charset="0"/>
                <a:cs typeface="Helvetica" panose="020B0604020202020204" pitchFamily="34" charset="0"/>
              </a:rPr>
              <a:t>Lifetime Value of a Patient</a:t>
            </a:r>
            <a:r>
              <a:rPr lang="en-ZA" sz="40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(LTV)</a:t>
            </a:r>
            <a:endParaRPr lang="en-ZA" sz="40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25655"/>
            <a:ext cx="12192000" cy="64102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0070C0"/>
                </a:solidFill>
              </a:rPr>
              <a:t>Each Patient is worth $4,000 - $8,000</a:t>
            </a:r>
            <a:r>
              <a:rPr lang="en-US" sz="2000" b="1" dirty="0"/>
              <a:t>...</a:t>
            </a:r>
            <a:r>
              <a:rPr lang="en-US" sz="3600" b="1" dirty="0"/>
              <a:t> </a:t>
            </a:r>
            <a:r>
              <a:rPr lang="en-US" sz="3600" i="1" dirty="0"/>
              <a:t>(lifetime value)</a:t>
            </a:r>
          </a:p>
          <a:p>
            <a:pPr marL="0" indent="0" algn="ctr">
              <a:buNone/>
            </a:pPr>
            <a:endParaRPr lang="en-ZA" sz="2400" b="1" dirty="0" smtClean="0"/>
          </a:p>
          <a:p>
            <a:pPr marL="0" indent="0" algn="ctr">
              <a:buNone/>
            </a:pPr>
            <a:endParaRPr lang="en-ZA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3411" y="2528048"/>
            <a:ext cx="598394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5 Patients:   </a:t>
            </a:r>
            <a:r>
              <a:rPr lang="fr-FR" sz="2800" dirty="0" smtClean="0"/>
              <a:t>  </a:t>
            </a:r>
            <a:r>
              <a:rPr lang="fr-FR" sz="2800" b="1" dirty="0" smtClean="0"/>
              <a:t>$</a:t>
            </a:r>
            <a:r>
              <a:rPr lang="fr-FR" sz="2800" b="1" dirty="0"/>
              <a:t>20,000 </a:t>
            </a:r>
            <a:r>
              <a:rPr lang="fr-FR" sz="2800" b="1" dirty="0" smtClean="0"/>
              <a:t>- </a:t>
            </a:r>
            <a:r>
              <a:rPr lang="fr-FR" sz="2800" b="1" dirty="0"/>
              <a:t>$40,000</a:t>
            </a:r>
          </a:p>
          <a:p>
            <a:r>
              <a:rPr lang="fr-FR" sz="2800" dirty="0"/>
              <a:t>10 Patients:  </a:t>
            </a:r>
            <a:r>
              <a:rPr lang="fr-FR" sz="2800" dirty="0" smtClean="0"/>
              <a:t> </a:t>
            </a:r>
            <a:r>
              <a:rPr lang="fr-FR" sz="2800" b="1" dirty="0" smtClean="0"/>
              <a:t>$</a:t>
            </a:r>
            <a:r>
              <a:rPr lang="fr-FR" sz="2800" b="1" dirty="0"/>
              <a:t>40,000 </a:t>
            </a:r>
            <a:r>
              <a:rPr lang="fr-FR" sz="2800" b="1" dirty="0" smtClean="0"/>
              <a:t>- </a:t>
            </a:r>
            <a:r>
              <a:rPr lang="fr-FR" sz="2800" b="1" dirty="0"/>
              <a:t>$80,000</a:t>
            </a:r>
          </a:p>
          <a:p>
            <a:r>
              <a:rPr lang="fr-FR" sz="2800" dirty="0"/>
              <a:t>20 Patients: </a:t>
            </a:r>
            <a:r>
              <a:rPr lang="fr-FR" sz="2800" dirty="0" smtClean="0"/>
              <a:t>  </a:t>
            </a:r>
            <a:r>
              <a:rPr lang="fr-FR" sz="2800" b="1" dirty="0"/>
              <a:t>$80,000 </a:t>
            </a:r>
            <a:r>
              <a:rPr lang="fr-FR" sz="2800" b="1" dirty="0" smtClean="0"/>
              <a:t>- </a:t>
            </a:r>
            <a:r>
              <a:rPr lang="fr-FR" sz="2800" b="1" dirty="0"/>
              <a:t>$160,000</a:t>
            </a:r>
          </a:p>
          <a:p>
            <a:r>
              <a:rPr lang="fr-FR" sz="2800" dirty="0"/>
              <a:t>30 Patients:  </a:t>
            </a:r>
            <a:r>
              <a:rPr lang="fr-FR" sz="2800" dirty="0" smtClean="0"/>
              <a:t> </a:t>
            </a:r>
            <a:r>
              <a:rPr lang="fr-FR" sz="2800" b="1" dirty="0" smtClean="0"/>
              <a:t>$</a:t>
            </a:r>
            <a:r>
              <a:rPr lang="fr-FR" sz="2800" b="1" dirty="0"/>
              <a:t>120,000 - $240,000</a:t>
            </a:r>
          </a:p>
          <a:p>
            <a:r>
              <a:rPr lang="fr-FR" sz="2800" dirty="0"/>
              <a:t>50 Patients:  </a:t>
            </a:r>
            <a:r>
              <a:rPr lang="fr-FR" sz="2800" dirty="0" smtClean="0"/>
              <a:t> </a:t>
            </a:r>
            <a:r>
              <a:rPr lang="fr-FR" sz="2800" b="1" dirty="0" smtClean="0"/>
              <a:t>$</a:t>
            </a:r>
            <a:r>
              <a:rPr lang="fr-FR" sz="2800" b="1" dirty="0"/>
              <a:t>200,000 - $400,000</a:t>
            </a:r>
          </a:p>
          <a:p>
            <a:r>
              <a:rPr lang="fr-FR" sz="2800" dirty="0"/>
              <a:t>100 Patients: </a:t>
            </a:r>
            <a:r>
              <a:rPr lang="fr-FR" sz="2800" b="1" dirty="0"/>
              <a:t>$400,000 - $800,000</a:t>
            </a:r>
            <a:endParaRPr lang="en-ZA" sz="2800" b="1" dirty="0"/>
          </a:p>
        </p:txBody>
      </p:sp>
      <p:sp>
        <p:nvSpPr>
          <p:cNvPr id="8" name="Rectangle 7"/>
          <p:cNvSpPr/>
          <p:nvPr/>
        </p:nvSpPr>
        <p:spPr>
          <a:xfrm>
            <a:off x="218515" y="5227820"/>
            <a:ext cx="1175497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With a well crafted offer &amp; campaign managed by </a:t>
            </a:r>
            <a:r>
              <a:rPr lang="en-US" sz="2400" dirty="0" smtClean="0"/>
              <a:t>us, </a:t>
            </a:r>
            <a:r>
              <a:rPr lang="en-US" sz="2400" dirty="0"/>
              <a:t>running on autopilot.</a:t>
            </a:r>
          </a:p>
          <a:p>
            <a:r>
              <a:rPr lang="en-US" sz="2400" dirty="0"/>
              <a:t>We will deliver patients </a:t>
            </a:r>
            <a:r>
              <a:rPr lang="en-US" sz="2400" b="1" u="sng" dirty="0"/>
              <a:t>every month </a:t>
            </a:r>
            <a:r>
              <a:rPr lang="en-US" sz="2400" dirty="0"/>
              <a:t>&amp; help </a:t>
            </a:r>
            <a:r>
              <a:rPr lang="en-US" sz="2400" dirty="0" smtClean="0"/>
              <a:t>to build </a:t>
            </a:r>
            <a:r>
              <a:rPr lang="en-US" sz="2400" dirty="0"/>
              <a:t>your </a:t>
            </a:r>
            <a:r>
              <a:rPr lang="en-US" sz="2400" dirty="0" smtClean="0"/>
              <a:t>practice.</a:t>
            </a:r>
            <a:endParaRPr lang="en-US" sz="2400" dirty="0"/>
          </a:p>
          <a:p>
            <a:r>
              <a:rPr lang="en-US" sz="2400" dirty="0"/>
              <a:t>I</a:t>
            </a:r>
            <a:r>
              <a:rPr lang="en-US" sz="2400" dirty="0" smtClean="0"/>
              <a:t>magine 30 patients coming in every month, with a Lifetime </a:t>
            </a:r>
            <a:r>
              <a:rPr lang="en-US" sz="2400" dirty="0"/>
              <a:t>V</a:t>
            </a:r>
            <a:r>
              <a:rPr lang="en-US" sz="2400" dirty="0" smtClean="0"/>
              <a:t>alue of $120,000 x 12 months </a:t>
            </a:r>
          </a:p>
          <a:p>
            <a:r>
              <a:rPr lang="en-US" sz="2400" dirty="0" smtClean="0"/>
              <a:t>WOW... That works out to over $1,4 million in Patient Sales!</a:t>
            </a:r>
            <a:endParaRPr lang="en-US" sz="2400" i="1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2" y="2889125"/>
            <a:ext cx="6122892" cy="1632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127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103057"/>
            <a:ext cx="12192000" cy="7133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sz="4400" b="1" dirty="0" smtClean="0"/>
              <a:t>So here is the exact system we </a:t>
            </a:r>
            <a:r>
              <a:rPr lang="en-ZA" sz="4400" b="1" dirty="0"/>
              <a:t>use to do </a:t>
            </a:r>
            <a:r>
              <a:rPr lang="en-ZA" sz="4400" b="1" dirty="0" smtClean="0"/>
              <a:t>this. </a:t>
            </a:r>
            <a:endParaRPr lang="en-ZA" sz="4400" b="1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770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267" y="691622"/>
            <a:ext cx="11311466" cy="769408"/>
          </a:xfrm>
        </p:spPr>
        <p:txBody>
          <a:bodyPr>
            <a:noAutofit/>
          </a:bodyPr>
          <a:lstStyle/>
          <a:p>
            <a:pPr algn="ctr"/>
            <a:r>
              <a:rPr lang="en-ZA" b="1" dirty="0">
                <a:latin typeface="Helvetica" panose="020B0604020202020204" pitchFamily="34" charset="0"/>
                <a:cs typeface="Helvetica" panose="020B0604020202020204" pitchFamily="34" charset="0"/>
              </a:rPr>
              <a:t>Here’s the strategy on how we do this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22" y="2399878"/>
            <a:ext cx="2579265" cy="169361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0" y="1756491"/>
            <a:ext cx="3499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b="1" dirty="0"/>
              <a:t>Facebook </a:t>
            </a:r>
            <a:r>
              <a:rPr lang="en-ZA" b="1" dirty="0" smtClean="0"/>
              <a:t>Ad, offering </a:t>
            </a:r>
            <a:r>
              <a:rPr lang="en-ZA" b="1" dirty="0"/>
              <a:t>f</a:t>
            </a:r>
            <a:r>
              <a:rPr lang="en-ZA" b="1" dirty="0" smtClean="0"/>
              <a:t>oot </a:t>
            </a:r>
            <a:r>
              <a:rPr lang="en-ZA" b="1" dirty="0"/>
              <a:t>i</a:t>
            </a:r>
            <a:r>
              <a:rPr lang="en-ZA" b="1" dirty="0" smtClean="0"/>
              <a:t>n </a:t>
            </a:r>
            <a:r>
              <a:rPr lang="en-ZA" b="1" dirty="0"/>
              <a:t>t</a:t>
            </a:r>
            <a:r>
              <a:rPr lang="en-ZA" b="1" dirty="0" smtClean="0"/>
              <a:t>he </a:t>
            </a:r>
            <a:r>
              <a:rPr lang="en-ZA" b="1" dirty="0"/>
              <a:t>d</a:t>
            </a:r>
            <a:r>
              <a:rPr lang="en-ZA" b="1" dirty="0" smtClean="0"/>
              <a:t>oor "Discounted </a:t>
            </a:r>
            <a:r>
              <a:rPr lang="en-ZA" b="1" dirty="0"/>
              <a:t>Special Offer"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46089" y="3055183"/>
            <a:ext cx="2350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b="1" dirty="0" smtClean="0">
                <a:solidFill>
                  <a:schemeClr val="bg1">
                    <a:lumMod val="65000"/>
                  </a:schemeClr>
                </a:solidFill>
              </a:rPr>
              <a:t>We Have Something Special for You!</a:t>
            </a:r>
            <a:endParaRPr lang="en-ZA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608597" y="2784715"/>
            <a:ext cx="17329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Thank You </a:t>
            </a:r>
          </a:p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Page</a:t>
            </a:r>
          </a:p>
        </p:txBody>
      </p:sp>
    </p:spTree>
    <p:extLst>
      <p:ext uri="{BB962C8B-B14F-4D97-AF65-F5344CB8AC3E}">
        <p14:creationId xmlns:p14="http://schemas.microsoft.com/office/powerpoint/2010/main" val="349654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267" y="691622"/>
            <a:ext cx="11311466" cy="769408"/>
          </a:xfrm>
        </p:spPr>
        <p:txBody>
          <a:bodyPr>
            <a:noAutofit/>
          </a:bodyPr>
          <a:lstStyle/>
          <a:p>
            <a:pPr algn="ctr"/>
            <a:r>
              <a:rPr lang="en-ZA" b="1" dirty="0">
                <a:latin typeface="Helvetica" panose="020B0604020202020204" pitchFamily="34" charset="0"/>
                <a:cs typeface="Helvetica" panose="020B0604020202020204" pitchFamily="34" charset="0"/>
              </a:rPr>
              <a:t>Here’s the strategy on how we do this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339" y="2469338"/>
            <a:ext cx="2388760" cy="376410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22" y="2399878"/>
            <a:ext cx="2579265" cy="169361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0" y="1756491"/>
            <a:ext cx="3499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b="1" dirty="0"/>
              <a:t>Facebook </a:t>
            </a:r>
            <a:r>
              <a:rPr lang="en-ZA" b="1" dirty="0" smtClean="0"/>
              <a:t>Ad, offering </a:t>
            </a:r>
            <a:r>
              <a:rPr lang="en-ZA" b="1" dirty="0"/>
              <a:t>f</a:t>
            </a:r>
            <a:r>
              <a:rPr lang="en-ZA" b="1" dirty="0" smtClean="0"/>
              <a:t>oot </a:t>
            </a:r>
            <a:r>
              <a:rPr lang="en-ZA" b="1" dirty="0"/>
              <a:t>i</a:t>
            </a:r>
            <a:r>
              <a:rPr lang="en-ZA" b="1" dirty="0" smtClean="0"/>
              <a:t>n </a:t>
            </a:r>
            <a:r>
              <a:rPr lang="en-ZA" b="1" dirty="0"/>
              <a:t>t</a:t>
            </a:r>
            <a:r>
              <a:rPr lang="en-ZA" b="1" dirty="0" smtClean="0"/>
              <a:t>he </a:t>
            </a:r>
            <a:r>
              <a:rPr lang="en-ZA" b="1" dirty="0"/>
              <a:t>d</a:t>
            </a:r>
            <a:r>
              <a:rPr lang="en-ZA" b="1" dirty="0" smtClean="0"/>
              <a:t>oor "Discounted </a:t>
            </a:r>
            <a:r>
              <a:rPr lang="en-ZA" b="1" dirty="0"/>
              <a:t>Special Offer"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503846" y="6172957"/>
            <a:ext cx="33148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b="1" dirty="0"/>
              <a:t>Landing Page, where they enter info to get the special offer.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46089" y="3055183"/>
            <a:ext cx="2350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b="1" dirty="0" smtClean="0">
                <a:solidFill>
                  <a:schemeClr val="bg1">
                    <a:lumMod val="65000"/>
                  </a:schemeClr>
                </a:solidFill>
              </a:rPr>
              <a:t>We Have Something Special for You!</a:t>
            </a:r>
            <a:endParaRPr lang="en-ZA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330232" y="4843463"/>
            <a:ext cx="1584668" cy="873884"/>
          </a:xfrm>
          <a:prstGeom prst="rect">
            <a:avLst/>
          </a:prstGeom>
          <a:solidFill>
            <a:srgbClr val="FFAC3A"/>
          </a:solidFill>
          <a:ln>
            <a:solidFill>
              <a:srgbClr val="FFAC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5" name="TextBox 24"/>
          <p:cNvSpPr txBox="1"/>
          <p:nvPr/>
        </p:nvSpPr>
        <p:spPr>
          <a:xfrm>
            <a:off x="3209854" y="4774003"/>
            <a:ext cx="19028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Special Offer</a:t>
            </a:r>
          </a:p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Page</a:t>
            </a:r>
            <a:endParaRPr lang="en-Z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856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267" y="691622"/>
            <a:ext cx="11311466" cy="769408"/>
          </a:xfrm>
        </p:spPr>
        <p:txBody>
          <a:bodyPr>
            <a:noAutofit/>
          </a:bodyPr>
          <a:lstStyle/>
          <a:p>
            <a:pPr algn="ctr"/>
            <a:r>
              <a:rPr lang="en-ZA" b="1" dirty="0">
                <a:latin typeface="Helvetica" panose="020B0604020202020204" pitchFamily="34" charset="0"/>
                <a:cs typeface="Helvetica" panose="020B0604020202020204" pitchFamily="34" charset="0"/>
              </a:rPr>
              <a:t>Here’s the strategy on how we do this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339" y="2469338"/>
            <a:ext cx="2388760" cy="376410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22" y="2399878"/>
            <a:ext cx="2579265" cy="169361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099" y="2369379"/>
            <a:ext cx="2279468" cy="334796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0" y="1756491"/>
            <a:ext cx="3499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b="1" dirty="0"/>
              <a:t>Facebook </a:t>
            </a:r>
            <a:r>
              <a:rPr lang="en-ZA" b="1" dirty="0" smtClean="0"/>
              <a:t>Ad, offering </a:t>
            </a:r>
            <a:r>
              <a:rPr lang="en-ZA" b="1" dirty="0"/>
              <a:t>f</a:t>
            </a:r>
            <a:r>
              <a:rPr lang="en-ZA" b="1" dirty="0" smtClean="0"/>
              <a:t>oot </a:t>
            </a:r>
            <a:r>
              <a:rPr lang="en-ZA" b="1" dirty="0"/>
              <a:t>i</a:t>
            </a:r>
            <a:r>
              <a:rPr lang="en-ZA" b="1" dirty="0" smtClean="0"/>
              <a:t>n </a:t>
            </a:r>
            <a:r>
              <a:rPr lang="en-ZA" b="1" dirty="0"/>
              <a:t>t</a:t>
            </a:r>
            <a:r>
              <a:rPr lang="en-ZA" b="1" dirty="0" smtClean="0"/>
              <a:t>he </a:t>
            </a:r>
            <a:r>
              <a:rPr lang="en-ZA" b="1" dirty="0"/>
              <a:t>d</a:t>
            </a:r>
            <a:r>
              <a:rPr lang="en-ZA" b="1" dirty="0" smtClean="0"/>
              <a:t>oor "Discounted </a:t>
            </a:r>
            <a:r>
              <a:rPr lang="en-ZA" b="1" dirty="0"/>
              <a:t>Special Offer"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22566" y="1740821"/>
            <a:ext cx="4282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b="1" dirty="0"/>
              <a:t>Thank You </a:t>
            </a:r>
            <a:r>
              <a:rPr lang="en-ZA" b="1" dirty="0" smtClean="0"/>
              <a:t>Page, </a:t>
            </a:r>
            <a:r>
              <a:rPr lang="en-ZA" b="1" dirty="0"/>
              <a:t>where we offer a</a:t>
            </a:r>
            <a:r>
              <a:rPr lang="en-ZA" b="1" dirty="0" smtClean="0"/>
              <a:t>dditional BONUS </a:t>
            </a:r>
            <a:r>
              <a:rPr lang="en-ZA" b="1" dirty="0"/>
              <a:t>for scheduling </a:t>
            </a:r>
            <a:r>
              <a:rPr lang="en-ZA" b="1" dirty="0" smtClean="0"/>
              <a:t>appointment NOW.</a:t>
            </a:r>
            <a:endParaRPr lang="en-ZA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503846" y="6172957"/>
            <a:ext cx="33148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b="1" dirty="0"/>
              <a:t>Landing Page, where they enter info to get the special offer.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46089" y="3055183"/>
            <a:ext cx="2350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b="1" dirty="0" smtClean="0">
                <a:solidFill>
                  <a:schemeClr val="bg1">
                    <a:lumMod val="65000"/>
                  </a:schemeClr>
                </a:solidFill>
              </a:rPr>
              <a:t>We Have Something Special for You!</a:t>
            </a:r>
            <a:endParaRPr lang="en-ZA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330232" y="4843463"/>
            <a:ext cx="1584668" cy="873884"/>
          </a:xfrm>
          <a:prstGeom prst="rect">
            <a:avLst/>
          </a:prstGeom>
          <a:solidFill>
            <a:srgbClr val="FFAC3A"/>
          </a:solidFill>
          <a:ln>
            <a:solidFill>
              <a:srgbClr val="FFAC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4" name="Rectangle 23"/>
          <p:cNvSpPr/>
          <p:nvPr/>
        </p:nvSpPr>
        <p:spPr>
          <a:xfrm>
            <a:off x="5608597" y="2837265"/>
            <a:ext cx="1584668" cy="873884"/>
          </a:xfrm>
          <a:prstGeom prst="rect">
            <a:avLst/>
          </a:prstGeom>
          <a:solidFill>
            <a:srgbClr val="FFAC3A"/>
          </a:solidFill>
          <a:ln>
            <a:solidFill>
              <a:srgbClr val="FFAC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5" name="TextBox 24"/>
          <p:cNvSpPr txBox="1"/>
          <p:nvPr/>
        </p:nvSpPr>
        <p:spPr>
          <a:xfrm>
            <a:off x="3209854" y="4774003"/>
            <a:ext cx="19028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Special Offer</a:t>
            </a:r>
          </a:p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Page</a:t>
            </a:r>
            <a:endParaRPr lang="en-ZA" sz="2400" b="1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608597" y="2784715"/>
            <a:ext cx="17329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Thank You </a:t>
            </a:r>
          </a:p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Page</a:t>
            </a:r>
          </a:p>
        </p:txBody>
      </p:sp>
    </p:spTree>
    <p:extLst>
      <p:ext uri="{BB962C8B-B14F-4D97-AF65-F5344CB8AC3E}">
        <p14:creationId xmlns:p14="http://schemas.microsoft.com/office/powerpoint/2010/main" val="3800647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267" y="691622"/>
            <a:ext cx="11311466" cy="769408"/>
          </a:xfrm>
        </p:spPr>
        <p:txBody>
          <a:bodyPr>
            <a:noAutofit/>
          </a:bodyPr>
          <a:lstStyle/>
          <a:p>
            <a:pPr algn="ctr"/>
            <a:r>
              <a:rPr lang="en-ZA" b="1" dirty="0">
                <a:latin typeface="Helvetica" panose="020B0604020202020204" pitchFamily="34" charset="0"/>
                <a:cs typeface="Helvetica" panose="020B0604020202020204" pitchFamily="34" charset="0"/>
              </a:rPr>
              <a:t>Here’s the strategy on how we do this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339" y="2469338"/>
            <a:ext cx="2388760" cy="376410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22" y="2399878"/>
            <a:ext cx="2579265" cy="169361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099" y="2369379"/>
            <a:ext cx="2279468" cy="334796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4099" y="2339283"/>
            <a:ext cx="4406166" cy="116175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0" y="1756491"/>
            <a:ext cx="3499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b="1" dirty="0"/>
              <a:t>Facebook </a:t>
            </a:r>
            <a:r>
              <a:rPr lang="en-ZA" b="1" dirty="0" smtClean="0"/>
              <a:t>Ad, offering </a:t>
            </a:r>
            <a:r>
              <a:rPr lang="en-ZA" b="1" dirty="0"/>
              <a:t>f</a:t>
            </a:r>
            <a:r>
              <a:rPr lang="en-ZA" b="1" dirty="0" smtClean="0"/>
              <a:t>oot </a:t>
            </a:r>
            <a:r>
              <a:rPr lang="en-ZA" b="1" dirty="0"/>
              <a:t>i</a:t>
            </a:r>
            <a:r>
              <a:rPr lang="en-ZA" b="1" dirty="0" smtClean="0"/>
              <a:t>n </a:t>
            </a:r>
            <a:r>
              <a:rPr lang="en-ZA" b="1" dirty="0"/>
              <a:t>t</a:t>
            </a:r>
            <a:r>
              <a:rPr lang="en-ZA" b="1" dirty="0" smtClean="0"/>
              <a:t>he </a:t>
            </a:r>
            <a:r>
              <a:rPr lang="en-ZA" b="1" dirty="0"/>
              <a:t>d</a:t>
            </a:r>
            <a:r>
              <a:rPr lang="en-ZA" b="1" dirty="0" smtClean="0"/>
              <a:t>oor "Discounted </a:t>
            </a:r>
            <a:r>
              <a:rPr lang="en-ZA" b="1" dirty="0"/>
              <a:t>Special Offer"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22566" y="1740821"/>
            <a:ext cx="4282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b="1" dirty="0"/>
              <a:t>Thank You </a:t>
            </a:r>
            <a:r>
              <a:rPr lang="en-ZA" b="1" dirty="0" smtClean="0"/>
              <a:t>Page, </a:t>
            </a:r>
            <a:r>
              <a:rPr lang="en-ZA" b="1" dirty="0"/>
              <a:t>where we offer a</a:t>
            </a:r>
            <a:r>
              <a:rPr lang="en-ZA" b="1" dirty="0" smtClean="0"/>
              <a:t>dditional BONUS </a:t>
            </a:r>
            <a:r>
              <a:rPr lang="en-ZA" b="1" dirty="0"/>
              <a:t>for scheduling </a:t>
            </a:r>
            <a:r>
              <a:rPr lang="en-ZA" b="1" dirty="0" smtClean="0"/>
              <a:t>appointment NOW.</a:t>
            </a:r>
            <a:endParaRPr lang="en-ZA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503846" y="6172957"/>
            <a:ext cx="33148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b="1" dirty="0"/>
              <a:t>Landing Page, where they enter info to get the special offer.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08531" y="3379185"/>
            <a:ext cx="4381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b="1" dirty="0"/>
              <a:t>Automatic Emails, sending them reminders </a:t>
            </a:r>
            <a:r>
              <a:rPr lang="en-ZA" b="1" dirty="0" smtClean="0"/>
              <a:t>&amp; </a:t>
            </a:r>
            <a:r>
              <a:rPr lang="en-ZA" b="1" dirty="0"/>
              <a:t>reasons why to book appointment.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46089" y="3055183"/>
            <a:ext cx="2350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b="1" dirty="0" smtClean="0">
                <a:solidFill>
                  <a:schemeClr val="bg1">
                    <a:lumMod val="65000"/>
                  </a:schemeClr>
                </a:solidFill>
              </a:rPr>
              <a:t>We Have Something Special for You!</a:t>
            </a:r>
            <a:endParaRPr lang="en-ZA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330232" y="4843463"/>
            <a:ext cx="1584668" cy="873884"/>
          </a:xfrm>
          <a:prstGeom prst="rect">
            <a:avLst/>
          </a:prstGeom>
          <a:solidFill>
            <a:srgbClr val="FFAC3A"/>
          </a:solidFill>
          <a:ln>
            <a:solidFill>
              <a:srgbClr val="FFAC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4" name="Rectangle 23"/>
          <p:cNvSpPr/>
          <p:nvPr/>
        </p:nvSpPr>
        <p:spPr>
          <a:xfrm>
            <a:off x="5608597" y="2837265"/>
            <a:ext cx="1584668" cy="873884"/>
          </a:xfrm>
          <a:prstGeom prst="rect">
            <a:avLst/>
          </a:prstGeom>
          <a:solidFill>
            <a:srgbClr val="FFAC3A"/>
          </a:solidFill>
          <a:ln>
            <a:solidFill>
              <a:srgbClr val="FFAC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5" name="TextBox 24"/>
          <p:cNvSpPr txBox="1"/>
          <p:nvPr/>
        </p:nvSpPr>
        <p:spPr>
          <a:xfrm>
            <a:off x="3209854" y="4774003"/>
            <a:ext cx="19028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Special Offer</a:t>
            </a:r>
          </a:p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Page</a:t>
            </a:r>
            <a:endParaRPr lang="en-ZA" sz="2400" b="1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608597" y="2784715"/>
            <a:ext cx="17329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Thank You </a:t>
            </a:r>
          </a:p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Page</a:t>
            </a:r>
          </a:p>
        </p:txBody>
      </p:sp>
    </p:spTree>
    <p:extLst>
      <p:ext uri="{BB962C8B-B14F-4D97-AF65-F5344CB8AC3E}">
        <p14:creationId xmlns:p14="http://schemas.microsoft.com/office/powerpoint/2010/main" val="2837692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267" y="691622"/>
            <a:ext cx="11311466" cy="769408"/>
          </a:xfrm>
        </p:spPr>
        <p:txBody>
          <a:bodyPr>
            <a:noAutofit/>
          </a:bodyPr>
          <a:lstStyle/>
          <a:p>
            <a:pPr algn="ctr"/>
            <a:r>
              <a:rPr lang="en-ZA" b="1" dirty="0">
                <a:latin typeface="Helvetica" panose="020B0604020202020204" pitchFamily="34" charset="0"/>
                <a:cs typeface="Helvetica" panose="020B0604020202020204" pitchFamily="34" charset="0"/>
              </a:rPr>
              <a:t>Here’s the strategy on how we do this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339" y="2469338"/>
            <a:ext cx="2388760" cy="376410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22" y="2399878"/>
            <a:ext cx="2579265" cy="169361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099" y="2369379"/>
            <a:ext cx="2279468" cy="334796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4099" y="2339283"/>
            <a:ext cx="4406166" cy="116175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4099" y="4068633"/>
            <a:ext cx="1996159" cy="181872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0" y="1756491"/>
            <a:ext cx="3499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b="1" dirty="0"/>
              <a:t>Facebook </a:t>
            </a:r>
            <a:r>
              <a:rPr lang="en-ZA" b="1" dirty="0" smtClean="0"/>
              <a:t>Ad, offering </a:t>
            </a:r>
            <a:r>
              <a:rPr lang="en-ZA" b="1" dirty="0"/>
              <a:t>f</a:t>
            </a:r>
            <a:r>
              <a:rPr lang="en-ZA" b="1" dirty="0" smtClean="0"/>
              <a:t>oot </a:t>
            </a:r>
            <a:r>
              <a:rPr lang="en-ZA" b="1" dirty="0"/>
              <a:t>i</a:t>
            </a:r>
            <a:r>
              <a:rPr lang="en-ZA" b="1" dirty="0" smtClean="0"/>
              <a:t>n </a:t>
            </a:r>
            <a:r>
              <a:rPr lang="en-ZA" b="1" dirty="0"/>
              <a:t>t</a:t>
            </a:r>
            <a:r>
              <a:rPr lang="en-ZA" b="1" dirty="0" smtClean="0"/>
              <a:t>he </a:t>
            </a:r>
            <a:r>
              <a:rPr lang="en-ZA" b="1" dirty="0"/>
              <a:t>d</a:t>
            </a:r>
            <a:r>
              <a:rPr lang="en-ZA" b="1" dirty="0" smtClean="0"/>
              <a:t>oor "Discounted </a:t>
            </a:r>
            <a:r>
              <a:rPr lang="en-ZA" b="1" dirty="0"/>
              <a:t>Special Offer"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22566" y="1740821"/>
            <a:ext cx="4282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b="1" dirty="0"/>
              <a:t>Thank You </a:t>
            </a:r>
            <a:r>
              <a:rPr lang="en-ZA" b="1" dirty="0" smtClean="0"/>
              <a:t>Page, </a:t>
            </a:r>
            <a:r>
              <a:rPr lang="en-ZA" b="1" dirty="0"/>
              <a:t>where we offer a</a:t>
            </a:r>
            <a:r>
              <a:rPr lang="en-ZA" b="1" dirty="0" smtClean="0"/>
              <a:t>dditional BONUS </a:t>
            </a:r>
            <a:r>
              <a:rPr lang="en-ZA" b="1" dirty="0"/>
              <a:t>for scheduling </a:t>
            </a:r>
            <a:r>
              <a:rPr lang="en-ZA" b="1" dirty="0" smtClean="0"/>
              <a:t>appointment NOW.</a:t>
            </a:r>
            <a:endParaRPr lang="en-ZA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503846" y="6172957"/>
            <a:ext cx="33148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b="1" dirty="0"/>
              <a:t>Landing Page, where they enter info to get the special offer.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08531" y="3379185"/>
            <a:ext cx="4381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b="1" dirty="0"/>
              <a:t>Automatic Emails, sending them reminders </a:t>
            </a:r>
            <a:r>
              <a:rPr lang="en-ZA" b="1" dirty="0" smtClean="0"/>
              <a:t>&amp; </a:t>
            </a:r>
            <a:r>
              <a:rPr lang="en-ZA" b="1" dirty="0"/>
              <a:t>reasons why to book appointment.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00439" y="6138264"/>
            <a:ext cx="52957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b="1" dirty="0"/>
              <a:t>"Reminder" </a:t>
            </a:r>
            <a:r>
              <a:rPr lang="en-ZA" b="1" dirty="0" smtClean="0"/>
              <a:t>Facebook </a:t>
            </a:r>
            <a:r>
              <a:rPr lang="en-ZA" b="1" dirty="0"/>
              <a:t>Ads where we remind them about the special offer and to book appointment.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46089" y="3055183"/>
            <a:ext cx="2350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b="1" dirty="0" smtClean="0">
                <a:solidFill>
                  <a:schemeClr val="bg1">
                    <a:lumMod val="65000"/>
                  </a:schemeClr>
                </a:solidFill>
              </a:rPr>
              <a:t>We Have Something Special for You!</a:t>
            </a:r>
            <a:endParaRPr lang="en-ZA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330232" y="4843463"/>
            <a:ext cx="1584668" cy="873884"/>
          </a:xfrm>
          <a:prstGeom prst="rect">
            <a:avLst/>
          </a:prstGeom>
          <a:solidFill>
            <a:srgbClr val="FFAC3A"/>
          </a:solidFill>
          <a:ln>
            <a:solidFill>
              <a:srgbClr val="FFAC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4" name="Rectangle 23"/>
          <p:cNvSpPr/>
          <p:nvPr/>
        </p:nvSpPr>
        <p:spPr>
          <a:xfrm>
            <a:off x="5608597" y="2837265"/>
            <a:ext cx="1584668" cy="873884"/>
          </a:xfrm>
          <a:prstGeom prst="rect">
            <a:avLst/>
          </a:prstGeom>
          <a:solidFill>
            <a:srgbClr val="FFAC3A"/>
          </a:solidFill>
          <a:ln>
            <a:solidFill>
              <a:srgbClr val="FFAC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5" name="TextBox 24"/>
          <p:cNvSpPr txBox="1"/>
          <p:nvPr/>
        </p:nvSpPr>
        <p:spPr>
          <a:xfrm>
            <a:off x="3209854" y="4774003"/>
            <a:ext cx="19028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Special Offer</a:t>
            </a:r>
          </a:p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Page</a:t>
            </a:r>
            <a:endParaRPr lang="en-ZA" sz="2400" b="1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608597" y="2784715"/>
            <a:ext cx="17329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Thank You </a:t>
            </a:r>
          </a:p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Page</a:t>
            </a:r>
          </a:p>
        </p:txBody>
      </p:sp>
    </p:spTree>
    <p:extLst>
      <p:ext uri="{BB962C8B-B14F-4D97-AF65-F5344CB8AC3E}">
        <p14:creationId xmlns:p14="http://schemas.microsoft.com/office/powerpoint/2010/main" val="2415286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267" y="691622"/>
            <a:ext cx="11311466" cy="769408"/>
          </a:xfrm>
        </p:spPr>
        <p:txBody>
          <a:bodyPr>
            <a:noAutofit/>
          </a:bodyPr>
          <a:lstStyle/>
          <a:p>
            <a:pPr algn="ctr"/>
            <a:r>
              <a:rPr lang="en-ZA" b="1" u="sng" dirty="0">
                <a:latin typeface="Helvetica" panose="020B0604020202020204" pitchFamily="34" charset="0"/>
                <a:cs typeface="Helvetica" panose="020B0604020202020204" pitchFamily="34" charset="0"/>
              </a:rPr>
              <a:t>Predictable Stream of New Patients</a:t>
            </a:r>
            <a:r>
              <a:rPr lang="en-ZA" b="1" dirty="0">
                <a:latin typeface="Helvetica" panose="020B0604020202020204" pitchFamily="34" charset="0"/>
                <a:cs typeface="Helvetica" panose="020B0604020202020204" pitchFamily="34" charset="0"/>
              </a:rPr>
              <a:t>!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339" y="2469338"/>
            <a:ext cx="2388760" cy="376410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22" y="2399878"/>
            <a:ext cx="2579265" cy="169361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099" y="2369379"/>
            <a:ext cx="2279468" cy="334796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4099" y="2339283"/>
            <a:ext cx="4406166" cy="116175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4099" y="4068633"/>
            <a:ext cx="1996159" cy="181872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0" y="1756491"/>
            <a:ext cx="3499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b="1" dirty="0"/>
              <a:t>Facebook </a:t>
            </a:r>
            <a:r>
              <a:rPr lang="en-ZA" b="1" dirty="0" smtClean="0"/>
              <a:t>Ad, offering </a:t>
            </a:r>
            <a:r>
              <a:rPr lang="en-ZA" b="1" dirty="0"/>
              <a:t>f</a:t>
            </a:r>
            <a:r>
              <a:rPr lang="en-ZA" b="1" dirty="0" smtClean="0"/>
              <a:t>oot </a:t>
            </a:r>
            <a:r>
              <a:rPr lang="en-ZA" b="1" dirty="0"/>
              <a:t>i</a:t>
            </a:r>
            <a:r>
              <a:rPr lang="en-ZA" b="1" dirty="0" smtClean="0"/>
              <a:t>n </a:t>
            </a:r>
            <a:r>
              <a:rPr lang="en-ZA" b="1" dirty="0"/>
              <a:t>t</a:t>
            </a:r>
            <a:r>
              <a:rPr lang="en-ZA" b="1" dirty="0" smtClean="0"/>
              <a:t>he </a:t>
            </a:r>
            <a:r>
              <a:rPr lang="en-ZA" b="1" dirty="0"/>
              <a:t>d</a:t>
            </a:r>
            <a:r>
              <a:rPr lang="en-ZA" b="1" dirty="0" smtClean="0"/>
              <a:t>oor "Discounted </a:t>
            </a:r>
            <a:r>
              <a:rPr lang="en-ZA" b="1" dirty="0"/>
              <a:t>Special Offer"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22566" y="1740821"/>
            <a:ext cx="4282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b="1" dirty="0"/>
              <a:t>Thank You </a:t>
            </a:r>
            <a:r>
              <a:rPr lang="en-ZA" b="1" dirty="0" smtClean="0"/>
              <a:t>Page, </a:t>
            </a:r>
            <a:r>
              <a:rPr lang="en-ZA" b="1" dirty="0"/>
              <a:t>where we offer a</a:t>
            </a:r>
            <a:r>
              <a:rPr lang="en-ZA" b="1" dirty="0" smtClean="0"/>
              <a:t>dditional BONUS </a:t>
            </a:r>
            <a:r>
              <a:rPr lang="en-ZA" b="1" dirty="0"/>
              <a:t>for scheduling </a:t>
            </a:r>
            <a:r>
              <a:rPr lang="en-ZA" b="1" dirty="0" smtClean="0"/>
              <a:t>appointment NOW.</a:t>
            </a:r>
            <a:endParaRPr lang="en-ZA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503846" y="6172957"/>
            <a:ext cx="33148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b="1" dirty="0"/>
              <a:t>Landing Page, where they enter info to get the special offer.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08531" y="3379185"/>
            <a:ext cx="4381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b="1" dirty="0"/>
              <a:t>Automatic Emails, sending them reminders </a:t>
            </a:r>
            <a:r>
              <a:rPr lang="en-ZA" b="1" dirty="0" smtClean="0"/>
              <a:t>&amp; </a:t>
            </a:r>
            <a:r>
              <a:rPr lang="en-ZA" b="1" dirty="0"/>
              <a:t>reasons why to book appointment.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00439" y="6138264"/>
            <a:ext cx="52957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b="1" dirty="0"/>
              <a:t>"Reminder" </a:t>
            </a:r>
            <a:r>
              <a:rPr lang="en-ZA" b="1" dirty="0" smtClean="0"/>
              <a:t>Facebook </a:t>
            </a:r>
            <a:r>
              <a:rPr lang="en-ZA" b="1" dirty="0"/>
              <a:t>Ads where we remind them about the special offer and to book appointment.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46089" y="3055183"/>
            <a:ext cx="2350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b="1" dirty="0" smtClean="0">
                <a:solidFill>
                  <a:schemeClr val="bg1">
                    <a:lumMod val="65000"/>
                  </a:schemeClr>
                </a:solidFill>
              </a:rPr>
              <a:t>We Have Something Special for You!</a:t>
            </a:r>
            <a:endParaRPr lang="en-ZA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330232" y="4843463"/>
            <a:ext cx="1584668" cy="873884"/>
          </a:xfrm>
          <a:prstGeom prst="rect">
            <a:avLst/>
          </a:prstGeom>
          <a:solidFill>
            <a:srgbClr val="FFAC3A"/>
          </a:solidFill>
          <a:ln>
            <a:solidFill>
              <a:srgbClr val="FFAC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4" name="Rectangle 23"/>
          <p:cNvSpPr/>
          <p:nvPr/>
        </p:nvSpPr>
        <p:spPr>
          <a:xfrm>
            <a:off x="5608597" y="2837265"/>
            <a:ext cx="1584668" cy="873884"/>
          </a:xfrm>
          <a:prstGeom prst="rect">
            <a:avLst/>
          </a:prstGeom>
          <a:solidFill>
            <a:srgbClr val="FFAC3A"/>
          </a:solidFill>
          <a:ln>
            <a:solidFill>
              <a:srgbClr val="FFAC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5" name="TextBox 24"/>
          <p:cNvSpPr txBox="1"/>
          <p:nvPr/>
        </p:nvSpPr>
        <p:spPr>
          <a:xfrm>
            <a:off x="3209854" y="4774003"/>
            <a:ext cx="19028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Special Offer</a:t>
            </a:r>
          </a:p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Page</a:t>
            </a:r>
            <a:endParaRPr lang="en-ZA" sz="2400" b="1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608597" y="2784715"/>
            <a:ext cx="17329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Thank You </a:t>
            </a:r>
          </a:p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Page</a:t>
            </a:r>
          </a:p>
        </p:txBody>
      </p:sp>
    </p:spTree>
    <p:extLst>
      <p:ext uri="{BB962C8B-B14F-4D97-AF65-F5344CB8AC3E}">
        <p14:creationId xmlns:p14="http://schemas.microsoft.com/office/powerpoint/2010/main" val="401101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267" y="691622"/>
            <a:ext cx="11311466" cy="769408"/>
          </a:xfrm>
        </p:spPr>
        <p:txBody>
          <a:bodyPr>
            <a:noAutofit/>
          </a:bodyPr>
          <a:lstStyle/>
          <a:p>
            <a:pPr algn="ctr"/>
            <a:r>
              <a:rPr lang="en-ZA" b="1" dirty="0">
                <a:latin typeface="Helvetica" panose="020B0604020202020204" pitchFamily="34" charset="0"/>
                <a:cs typeface="Helvetica" panose="020B0604020202020204" pitchFamily="34" charset="0"/>
              </a:rPr>
              <a:t>“</a:t>
            </a:r>
            <a:r>
              <a:rPr lang="en-ZA" b="1" u="sng" dirty="0">
                <a:latin typeface="Helvetica" panose="020B0604020202020204" pitchFamily="34" charset="0"/>
                <a:cs typeface="Helvetica" panose="020B0604020202020204" pitchFamily="34" charset="0"/>
              </a:rPr>
              <a:t>The Crazy Discount Funnel</a:t>
            </a:r>
            <a:r>
              <a:rPr lang="en-ZA" b="1" dirty="0">
                <a:latin typeface="Helvetica" panose="020B0604020202020204" pitchFamily="34" charset="0"/>
                <a:cs typeface="Helvetica" panose="020B0604020202020204" pitchFamily="34" charset="0"/>
              </a:rPr>
              <a:t>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339" y="2469338"/>
            <a:ext cx="2388760" cy="376410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22" y="2399878"/>
            <a:ext cx="2579265" cy="169361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099" y="2369379"/>
            <a:ext cx="2279468" cy="334796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4099" y="2339283"/>
            <a:ext cx="4406166" cy="116175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4099" y="4068633"/>
            <a:ext cx="1996159" cy="181872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0" y="1756491"/>
            <a:ext cx="3499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b="1" dirty="0"/>
              <a:t>Facebook </a:t>
            </a:r>
            <a:r>
              <a:rPr lang="en-ZA" b="1" dirty="0" smtClean="0"/>
              <a:t>Ad, offering </a:t>
            </a:r>
            <a:r>
              <a:rPr lang="en-ZA" b="1" dirty="0"/>
              <a:t>f</a:t>
            </a:r>
            <a:r>
              <a:rPr lang="en-ZA" b="1" dirty="0" smtClean="0"/>
              <a:t>oot </a:t>
            </a:r>
            <a:r>
              <a:rPr lang="en-ZA" b="1" dirty="0"/>
              <a:t>i</a:t>
            </a:r>
            <a:r>
              <a:rPr lang="en-ZA" b="1" dirty="0" smtClean="0"/>
              <a:t>n </a:t>
            </a:r>
            <a:r>
              <a:rPr lang="en-ZA" b="1" dirty="0"/>
              <a:t>t</a:t>
            </a:r>
            <a:r>
              <a:rPr lang="en-ZA" b="1" dirty="0" smtClean="0"/>
              <a:t>he </a:t>
            </a:r>
            <a:r>
              <a:rPr lang="en-ZA" b="1" dirty="0"/>
              <a:t>d</a:t>
            </a:r>
            <a:r>
              <a:rPr lang="en-ZA" b="1" dirty="0" smtClean="0"/>
              <a:t>oor "Discounted </a:t>
            </a:r>
            <a:r>
              <a:rPr lang="en-ZA" b="1" dirty="0"/>
              <a:t>Special Offer"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22566" y="1740821"/>
            <a:ext cx="4282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b="1" dirty="0"/>
              <a:t>Thank You </a:t>
            </a:r>
            <a:r>
              <a:rPr lang="en-ZA" b="1" dirty="0" smtClean="0"/>
              <a:t>Page, </a:t>
            </a:r>
            <a:r>
              <a:rPr lang="en-ZA" b="1" dirty="0"/>
              <a:t>where we offer a</a:t>
            </a:r>
            <a:r>
              <a:rPr lang="en-ZA" b="1" dirty="0" smtClean="0"/>
              <a:t>dditional BONUS </a:t>
            </a:r>
            <a:r>
              <a:rPr lang="en-ZA" b="1" dirty="0"/>
              <a:t>for scheduling </a:t>
            </a:r>
            <a:r>
              <a:rPr lang="en-ZA" b="1" dirty="0" smtClean="0"/>
              <a:t>appointment NOW.</a:t>
            </a:r>
            <a:endParaRPr lang="en-ZA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503846" y="6172957"/>
            <a:ext cx="33148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b="1" dirty="0"/>
              <a:t>Landing Page, where they enter info to get the special offer.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08531" y="3379185"/>
            <a:ext cx="4381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b="1" dirty="0"/>
              <a:t>Automatic Emails, sending them reminders </a:t>
            </a:r>
            <a:r>
              <a:rPr lang="en-ZA" b="1" dirty="0" smtClean="0"/>
              <a:t>&amp; </a:t>
            </a:r>
            <a:r>
              <a:rPr lang="en-ZA" b="1" dirty="0"/>
              <a:t>reasons why to book appointment.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00439" y="6138264"/>
            <a:ext cx="52957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b="1" dirty="0"/>
              <a:t>"Reminder" </a:t>
            </a:r>
            <a:r>
              <a:rPr lang="en-ZA" b="1" dirty="0" smtClean="0"/>
              <a:t>Facebook </a:t>
            </a:r>
            <a:r>
              <a:rPr lang="en-ZA" b="1" dirty="0"/>
              <a:t>Ads where we remind them about the special offer and to book appointment.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46089" y="3055183"/>
            <a:ext cx="2350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b="1" dirty="0" smtClean="0">
                <a:solidFill>
                  <a:schemeClr val="bg1">
                    <a:lumMod val="65000"/>
                  </a:schemeClr>
                </a:solidFill>
              </a:rPr>
              <a:t>We Have Something Special for You!</a:t>
            </a:r>
            <a:endParaRPr lang="en-ZA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330232" y="4843463"/>
            <a:ext cx="1584668" cy="873884"/>
          </a:xfrm>
          <a:prstGeom prst="rect">
            <a:avLst/>
          </a:prstGeom>
          <a:solidFill>
            <a:srgbClr val="FFAC3A"/>
          </a:solidFill>
          <a:ln>
            <a:solidFill>
              <a:srgbClr val="FFAC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4" name="Rectangle 23"/>
          <p:cNvSpPr/>
          <p:nvPr/>
        </p:nvSpPr>
        <p:spPr>
          <a:xfrm>
            <a:off x="5608597" y="2837265"/>
            <a:ext cx="1584668" cy="873884"/>
          </a:xfrm>
          <a:prstGeom prst="rect">
            <a:avLst/>
          </a:prstGeom>
          <a:solidFill>
            <a:srgbClr val="FFAC3A"/>
          </a:solidFill>
          <a:ln>
            <a:solidFill>
              <a:srgbClr val="FFAC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5" name="TextBox 24"/>
          <p:cNvSpPr txBox="1"/>
          <p:nvPr/>
        </p:nvSpPr>
        <p:spPr>
          <a:xfrm>
            <a:off x="3209854" y="4774003"/>
            <a:ext cx="19028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Special Offer</a:t>
            </a:r>
          </a:p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Page</a:t>
            </a:r>
            <a:endParaRPr lang="en-ZA" sz="2400" b="1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608597" y="2784715"/>
            <a:ext cx="17329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Thank You </a:t>
            </a:r>
          </a:p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Page</a:t>
            </a:r>
          </a:p>
        </p:txBody>
      </p:sp>
    </p:spTree>
    <p:extLst>
      <p:ext uri="{BB962C8B-B14F-4D97-AF65-F5344CB8AC3E}">
        <p14:creationId xmlns:p14="http://schemas.microsoft.com/office/powerpoint/2010/main" val="3978506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23219"/>
            <a:ext cx="12192000" cy="769408"/>
          </a:xfrm>
        </p:spPr>
        <p:txBody>
          <a:bodyPr>
            <a:normAutofit/>
          </a:bodyPr>
          <a:lstStyle/>
          <a:p>
            <a:pPr algn="ctr"/>
            <a:r>
              <a:rPr lang="en-ZA" sz="3600" b="1" u="sng" dirty="0" smtClean="0">
                <a:latin typeface="Helvetica" panose="020B0604020202020204" pitchFamily="34" charset="0"/>
                <a:cs typeface="Helvetica" panose="020B0604020202020204" pitchFamily="34" charset="0"/>
              </a:rPr>
              <a:t>Example of a Facebook Ad</a:t>
            </a:r>
            <a:endParaRPr lang="en-ZA" sz="3600" b="1" u="sng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023" y="1307341"/>
            <a:ext cx="3876675" cy="539601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2" y="1435841"/>
            <a:ext cx="5878523" cy="243840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2" y="4770902"/>
            <a:ext cx="5878525" cy="182745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307341"/>
            <a:ext cx="12191998" cy="549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993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23219"/>
            <a:ext cx="12192000" cy="769408"/>
          </a:xfrm>
        </p:spPr>
        <p:txBody>
          <a:bodyPr>
            <a:normAutofit/>
          </a:bodyPr>
          <a:lstStyle/>
          <a:p>
            <a:pPr algn="ctr"/>
            <a:r>
              <a:rPr lang="en-ZA" sz="4000" b="1" u="sng" dirty="0" smtClean="0">
                <a:latin typeface="Helvetica" panose="020B0604020202020204" pitchFamily="34" charset="0"/>
                <a:cs typeface="Helvetica" panose="020B0604020202020204" pitchFamily="34" charset="0"/>
              </a:rPr>
              <a:t>Formula to write </a:t>
            </a:r>
            <a:r>
              <a:rPr lang="en-ZA" sz="4000" b="1" u="sng" dirty="0">
                <a:latin typeface="Helvetica" panose="020B0604020202020204" pitchFamily="34" charset="0"/>
                <a:cs typeface="Helvetica" panose="020B0604020202020204" pitchFamily="34" charset="0"/>
              </a:rPr>
              <a:t>Facebook Ad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91" y="1533071"/>
            <a:ext cx="11897818" cy="5057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374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266" y="666596"/>
            <a:ext cx="11311466" cy="769408"/>
          </a:xfrm>
        </p:spPr>
        <p:txBody>
          <a:bodyPr>
            <a:normAutofit/>
          </a:bodyPr>
          <a:lstStyle/>
          <a:p>
            <a:pPr algn="ctr"/>
            <a:r>
              <a:rPr lang="en-ZA" sz="40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What The “Special Offer Page” Will Look Like</a:t>
            </a:r>
            <a:endParaRPr lang="en-ZA" sz="40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89" y="1423534"/>
            <a:ext cx="11722421" cy="5434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520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266" y="666596"/>
            <a:ext cx="11311466" cy="769408"/>
          </a:xfrm>
        </p:spPr>
        <p:txBody>
          <a:bodyPr>
            <a:normAutofit/>
          </a:bodyPr>
          <a:lstStyle/>
          <a:p>
            <a:pPr algn="ctr"/>
            <a:r>
              <a:rPr lang="en-ZA" sz="40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What The “Pop-Up Box” Will Look Like</a:t>
            </a:r>
            <a:endParaRPr lang="en-ZA" sz="40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0278" y="1409372"/>
            <a:ext cx="7751444" cy="5448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9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267" y="586751"/>
            <a:ext cx="11311466" cy="769408"/>
          </a:xfrm>
        </p:spPr>
        <p:txBody>
          <a:bodyPr>
            <a:normAutofit/>
          </a:bodyPr>
          <a:lstStyle/>
          <a:p>
            <a:pPr algn="ctr"/>
            <a:r>
              <a:rPr lang="en-ZA" sz="40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What The “Thank You Page” Will Look Like</a:t>
            </a:r>
            <a:endParaRPr lang="en-ZA" sz="40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520" y="1348243"/>
            <a:ext cx="10058400" cy="5509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901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02244"/>
            <a:ext cx="12192000" cy="769408"/>
          </a:xfrm>
        </p:spPr>
        <p:txBody>
          <a:bodyPr>
            <a:noAutofit/>
          </a:bodyPr>
          <a:lstStyle/>
          <a:p>
            <a:pPr algn="ctr"/>
            <a:r>
              <a:rPr lang="en-ZA" sz="40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3 Main Secrets To Making Facebook Ads Work</a:t>
            </a:r>
            <a:endParaRPr lang="en-ZA" sz="40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7640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267" y="1476399"/>
            <a:ext cx="11311466" cy="769408"/>
          </a:xfrm>
        </p:spPr>
        <p:txBody>
          <a:bodyPr>
            <a:normAutofit/>
          </a:bodyPr>
          <a:lstStyle/>
          <a:p>
            <a:pPr algn="ctr"/>
            <a:r>
              <a:rPr lang="en-ZA" sz="40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SECRET # 1</a:t>
            </a:r>
            <a:endParaRPr lang="en-ZA" sz="40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8635" y="2712202"/>
            <a:ext cx="10342180" cy="18752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sz="4000" dirty="0" smtClean="0"/>
              <a:t>Facebook Ads can be EXTREMELY low cost if you take the time to set up Split Testing properly.</a:t>
            </a:r>
            <a:endParaRPr lang="en-ZA" sz="4000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247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553997"/>
            <a:ext cx="12191999" cy="769408"/>
          </a:xfrm>
        </p:spPr>
        <p:txBody>
          <a:bodyPr>
            <a:normAutofit/>
          </a:bodyPr>
          <a:lstStyle/>
          <a:p>
            <a:pPr algn="ctr"/>
            <a:r>
              <a:rPr lang="en-ZA" sz="4000" b="1" u="sng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Split Testing Adverts</a:t>
            </a:r>
            <a:endParaRPr lang="en-ZA" sz="4000" b="1" u="sng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0" y="1323405"/>
            <a:ext cx="12192000" cy="519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ZA" sz="3200" dirty="0">
                <a:latin typeface="Helvetica" panose="020B0604020202020204" pitchFamily="34" charset="0"/>
                <a:cs typeface="Helvetica" panose="020B0604020202020204" pitchFamily="34" charset="0"/>
              </a:rPr>
              <a:t>t</a:t>
            </a:r>
            <a:r>
              <a:rPr lang="en-ZA" sz="3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o bring cost down!</a:t>
            </a:r>
            <a:endParaRPr lang="en-ZA" sz="3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2469788" y="2550641"/>
            <a:ext cx="1813595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283382" y="2258253"/>
            <a:ext cx="42096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dirty="0" smtClean="0"/>
              <a:t>Cost = $30,63 per lead</a:t>
            </a:r>
            <a:endParaRPr lang="en-ZA" sz="3200" dirty="0"/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2512553" y="6063257"/>
            <a:ext cx="1813595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356341" y="5770869"/>
            <a:ext cx="42096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dirty="0" smtClean="0"/>
              <a:t>Cost = $22,84 per lead</a:t>
            </a:r>
            <a:endParaRPr lang="en-ZA" sz="3200" dirty="0"/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2482360" y="4276729"/>
            <a:ext cx="1813595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295954" y="4019760"/>
            <a:ext cx="42096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b="1" dirty="0" smtClean="0"/>
              <a:t>Cost = $16,78 per lead</a:t>
            </a:r>
            <a:endParaRPr lang="en-ZA" sz="320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8954470" y="3704187"/>
            <a:ext cx="31831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600" b="1" u="sng" dirty="0" smtClean="0">
                <a:solidFill>
                  <a:srgbClr val="00B050"/>
                </a:solidFill>
              </a:rPr>
              <a:t>WINNING AD</a:t>
            </a:r>
          </a:p>
          <a:p>
            <a:r>
              <a:rPr lang="en-ZA" sz="2800" b="1" dirty="0" smtClean="0">
                <a:solidFill>
                  <a:srgbClr val="00B050"/>
                </a:solidFill>
              </a:rPr>
              <a:t>RUN WITH THIS AD!</a:t>
            </a:r>
            <a:endParaRPr lang="en-ZA" sz="2800" b="1" dirty="0">
              <a:solidFill>
                <a:srgbClr val="00B05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4326148" y="3773723"/>
            <a:ext cx="3890005" cy="1007682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cxnSp>
        <p:nvCxnSpPr>
          <p:cNvPr id="41" name="Straight Arrow Connector 40"/>
          <p:cNvCxnSpPr/>
          <p:nvPr/>
        </p:nvCxnSpPr>
        <p:spPr>
          <a:xfrm flipH="1">
            <a:off x="8246855" y="3948605"/>
            <a:ext cx="638354" cy="7115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 flipV="1">
            <a:off x="8229856" y="4273074"/>
            <a:ext cx="715988" cy="7309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H="1" flipV="1">
            <a:off x="8255731" y="4552489"/>
            <a:ext cx="698739" cy="8696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2" name="Picture 5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51" y="1736217"/>
            <a:ext cx="2275480" cy="149414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07997" y="2309728"/>
            <a:ext cx="20337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3200" b="1" dirty="0" smtClean="0"/>
              <a:t>Advert 1</a:t>
            </a:r>
            <a:endParaRPr lang="en-ZA" sz="3200" b="1" dirty="0"/>
          </a:p>
        </p:txBody>
      </p:sp>
      <p:pic>
        <p:nvPicPr>
          <p:cNvPr id="55" name="Picture 5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51" y="3457146"/>
            <a:ext cx="2275480" cy="1494141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51" y="5178075"/>
            <a:ext cx="2275480" cy="1494141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458088" y="4019760"/>
            <a:ext cx="20337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3200" b="1" dirty="0" smtClean="0"/>
              <a:t>Advert 2</a:t>
            </a:r>
            <a:endParaRPr lang="en-ZA" sz="32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448573" y="5770870"/>
            <a:ext cx="20337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3200" b="1" dirty="0" smtClean="0"/>
              <a:t>Advert 3</a:t>
            </a:r>
            <a:endParaRPr lang="en-ZA" sz="3200" b="1" dirty="0"/>
          </a:p>
        </p:txBody>
      </p:sp>
    </p:spTree>
    <p:extLst>
      <p:ext uri="{BB962C8B-B14F-4D97-AF65-F5344CB8AC3E}">
        <p14:creationId xmlns:p14="http://schemas.microsoft.com/office/powerpoint/2010/main" val="3941021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267" y="1476399"/>
            <a:ext cx="11311466" cy="769408"/>
          </a:xfrm>
        </p:spPr>
        <p:txBody>
          <a:bodyPr>
            <a:normAutofit/>
          </a:bodyPr>
          <a:lstStyle/>
          <a:p>
            <a:pPr algn="ctr"/>
            <a:r>
              <a:rPr lang="en-ZA" sz="40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SECRET # 2</a:t>
            </a:r>
            <a:endParaRPr lang="en-ZA" sz="40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9755" y="2712202"/>
            <a:ext cx="9252489" cy="18752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sz="4000" dirty="0" smtClean="0"/>
              <a:t>People love </a:t>
            </a:r>
            <a:r>
              <a:rPr lang="en-ZA" sz="4000" dirty="0"/>
              <a:t>to be educated, especially with video.</a:t>
            </a:r>
            <a:endParaRPr lang="en-ZA" sz="4000" u="sng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739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267" y="726530"/>
            <a:ext cx="11311466" cy="769408"/>
          </a:xfrm>
        </p:spPr>
        <p:txBody>
          <a:bodyPr>
            <a:normAutofit/>
          </a:bodyPr>
          <a:lstStyle/>
          <a:p>
            <a:pPr algn="ctr"/>
            <a:r>
              <a:rPr lang="en-ZA" sz="40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Video For Facebook Advert</a:t>
            </a:r>
            <a:endParaRPr lang="en-ZA" sz="40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658" y="1800854"/>
            <a:ext cx="3772684" cy="379370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46" y="1800854"/>
            <a:ext cx="3783192" cy="3793701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440267" y="5781835"/>
            <a:ext cx="11311466" cy="7694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ZA" sz="32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Educational video explaining special offer</a:t>
            </a:r>
            <a:endParaRPr lang="en-ZA" sz="32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6962" y="1800856"/>
            <a:ext cx="3804210" cy="379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359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267" y="1476399"/>
            <a:ext cx="11311466" cy="769408"/>
          </a:xfrm>
        </p:spPr>
        <p:txBody>
          <a:bodyPr>
            <a:normAutofit/>
          </a:bodyPr>
          <a:lstStyle/>
          <a:p>
            <a:pPr algn="ctr"/>
            <a:r>
              <a:rPr lang="en-ZA" sz="40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SECRET # 3</a:t>
            </a:r>
            <a:endParaRPr lang="en-ZA" sz="40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0268" y="2665706"/>
            <a:ext cx="11311466" cy="308195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ZA" sz="4000" dirty="0" smtClean="0"/>
              <a:t>The Money </a:t>
            </a:r>
            <a:r>
              <a:rPr lang="en-ZA" sz="4000" dirty="0"/>
              <a:t>I</a:t>
            </a:r>
            <a:r>
              <a:rPr lang="en-ZA" sz="4000" dirty="0" smtClean="0"/>
              <a:t>s </a:t>
            </a:r>
            <a:r>
              <a:rPr lang="en-ZA" sz="4000" dirty="0"/>
              <a:t>I</a:t>
            </a:r>
            <a:r>
              <a:rPr lang="en-ZA" sz="4000" dirty="0" smtClean="0"/>
              <a:t>n </a:t>
            </a:r>
            <a:r>
              <a:rPr lang="en-ZA" sz="4000" dirty="0"/>
              <a:t>T</a:t>
            </a:r>
            <a:r>
              <a:rPr lang="en-ZA" sz="4000" dirty="0" smtClean="0"/>
              <a:t>he Follow-Up! </a:t>
            </a:r>
          </a:p>
          <a:p>
            <a:pPr marL="0" indent="0" algn="ctr">
              <a:buNone/>
            </a:pPr>
            <a:endParaRPr lang="en-ZA" sz="3600" dirty="0"/>
          </a:p>
          <a:p>
            <a:pPr marL="0" indent="0" algn="ctr">
              <a:buNone/>
            </a:pPr>
            <a:r>
              <a:rPr lang="en-ZA" sz="3600" dirty="0" smtClean="0"/>
              <a:t>Setting up Email Reminders plus Re-Targeting Facebook Ads </a:t>
            </a:r>
          </a:p>
          <a:p>
            <a:pPr marL="0" indent="0" algn="ctr">
              <a:buNone/>
            </a:pPr>
            <a:r>
              <a:rPr lang="en-ZA" sz="3600" dirty="0" smtClean="0"/>
              <a:t>PLUS… Having your office following up with leads!</a:t>
            </a:r>
            <a:endParaRPr lang="en-ZA" sz="3600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061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/>
          <p:cNvCxnSpPr>
            <a:stCxn id="16" idx="1"/>
          </p:cNvCxnSpPr>
          <p:nvPr/>
        </p:nvCxnSpPr>
        <p:spPr>
          <a:xfrm flipV="1">
            <a:off x="3699372" y="3968942"/>
            <a:ext cx="2803906" cy="43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267" y="615978"/>
            <a:ext cx="11311466" cy="769408"/>
          </a:xfrm>
        </p:spPr>
        <p:txBody>
          <a:bodyPr>
            <a:normAutofit/>
          </a:bodyPr>
          <a:lstStyle/>
          <a:p>
            <a:pPr algn="ctr"/>
            <a:r>
              <a:rPr lang="en-ZA" sz="4000" b="1" u="sng" dirty="0">
                <a:latin typeface="Helvetica" panose="020B0604020202020204" pitchFamily="34" charset="0"/>
                <a:cs typeface="Helvetica" panose="020B0604020202020204" pitchFamily="34" charset="0"/>
              </a:rPr>
              <a:t>The </a:t>
            </a:r>
            <a:r>
              <a:rPr lang="en-ZA" sz="4000" b="1" u="sng" dirty="0" smtClean="0">
                <a:latin typeface="Helvetica" panose="020B0604020202020204" pitchFamily="34" charset="0"/>
                <a:cs typeface="Helvetica" panose="020B0604020202020204" pitchFamily="34" charset="0"/>
              </a:rPr>
              <a:t>Money </a:t>
            </a:r>
            <a:r>
              <a:rPr lang="en-ZA" sz="4000" b="1" u="sng" dirty="0">
                <a:latin typeface="Helvetica" panose="020B0604020202020204" pitchFamily="34" charset="0"/>
                <a:cs typeface="Helvetica" panose="020B0604020202020204" pitchFamily="34" charset="0"/>
              </a:rPr>
              <a:t>is in the Follow-Up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027959" y="1952585"/>
            <a:ext cx="516403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2200" b="1" dirty="0"/>
              <a:t>Automatic Emails, sending them reminders or reasons why to book appointment.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027960" y="3644211"/>
            <a:ext cx="503176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2200" b="1" dirty="0" smtClean="0"/>
              <a:t>Reminder... Facebook Re-Targeting Ads appearing in their Facebook feed.</a:t>
            </a:r>
            <a:endParaRPr lang="en-ZA" sz="2200" b="1" dirty="0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2375" y="3907896"/>
            <a:ext cx="1547092" cy="44576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372" y="3592846"/>
            <a:ext cx="777004" cy="760816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7027960" y="5235329"/>
            <a:ext cx="516403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2200" b="1" dirty="0" smtClean="0"/>
              <a:t>Secretary… Phoning every lead that comes in, securing an appointment </a:t>
            </a:r>
            <a:r>
              <a:rPr lang="en-ZA" sz="2200" b="1" u="sng" dirty="0" smtClean="0"/>
              <a:t>within 5 minutes of receiving lead</a:t>
            </a:r>
            <a:r>
              <a:rPr lang="en-ZA" sz="2200" b="1" dirty="0" smtClean="0"/>
              <a:t>!</a:t>
            </a:r>
            <a:endParaRPr lang="en-ZA" sz="2200" b="1" dirty="0"/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6423" y="3592846"/>
            <a:ext cx="777004" cy="760816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868" y="3592846"/>
            <a:ext cx="777004" cy="760816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1" y="5261112"/>
            <a:ext cx="860546" cy="849123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2881" y="5235329"/>
            <a:ext cx="860546" cy="849123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867" y="5235329"/>
            <a:ext cx="860546" cy="849123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851" y="5566444"/>
            <a:ext cx="1408075" cy="445766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605" y="2147394"/>
            <a:ext cx="1531321" cy="379825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862" y="1784070"/>
            <a:ext cx="3328010" cy="1261301"/>
          </a:xfrm>
          <a:prstGeom prst="rect">
            <a:avLst/>
          </a:prstGeom>
        </p:spPr>
      </p:pic>
      <p:sp>
        <p:nvSpPr>
          <p:cNvPr id="50" name="Rectangle 49"/>
          <p:cNvSpPr/>
          <p:nvPr/>
        </p:nvSpPr>
        <p:spPr>
          <a:xfrm>
            <a:off x="130392" y="1552977"/>
            <a:ext cx="2149459" cy="1414038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52" name="Rectangle 51"/>
          <p:cNvSpPr/>
          <p:nvPr/>
        </p:nvSpPr>
        <p:spPr>
          <a:xfrm>
            <a:off x="130391" y="3103386"/>
            <a:ext cx="2149459" cy="1414038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53" name="TextBox 52"/>
          <p:cNvSpPr txBox="1"/>
          <p:nvPr/>
        </p:nvSpPr>
        <p:spPr>
          <a:xfrm>
            <a:off x="130391" y="1805440"/>
            <a:ext cx="21566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Special Offer Page</a:t>
            </a:r>
            <a:endParaRPr lang="en-ZA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76717" y="3352486"/>
            <a:ext cx="21566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 Page</a:t>
            </a:r>
            <a:endParaRPr lang="en-ZA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5" name="Picture 5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717" y="4696998"/>
            <a:ext cx="2103133" cy="2091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969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267" y="691622"/>
            <a:ext cx="11311466" cy="769408"/>
          </a:xfrm>
        </p:spPr>
        <p:txBody>
          <a:bodyPr>
            <a:noAutofit/>
          </a:bodyPr>
          <a:lstStyle/>
          <a:p>
            <a:pPr algn="ctr"/>
            <a:r>
              <a:rPr lang="en-ZA" b="1" u="sng" dirty="0" smtClean="0">
                <a:latin typeface="Helvetica" panose="020B0604020202020204" pitchFamily="34" charset="0"/>
                <a:cs typeface="Helvetica" panose="020B0604020202020204" pitchFamily="34" charset="0"/>
              </a:rPr>
              <a:t>Recap on Patient Delivery System</a:t>
            </a:r>
            <a:endParaRPr lang="en-ZA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339" y="2469338"/>
            <a:ext cx="2388760" cy="376410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22" y="2399878"/>
            <a:ext cx="2579265" cy="169361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099" y="2369379"/>
            <a:ext cx="2279468" cy="334796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4099" y="2339283"/>
            <a:ext cx="4406166" cy="116175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4099" y="4068633"/>
            <a:ext cx="1996159" cy="181872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0" y="1756491"/>
            <a:ext cx="3499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b="1" dirty="0"/>
              <a:t>Facebook </a:t>
            </a:r>
            <a:r>
              <a:rPr lang="en-ZA" b="1" dirty="0" smtClean="0"/>
              <a:t>Ad, offering </a:t>
            </a:r>
            <a:r>
              <a:rPr lang="en-ZA" b="1" dirty="0"/>
              <a:t>f</a:t>
            </a:r>
            <a:r>
              <a:rPr lang="en-ZA" b="1" dirty="0" smtClean="0"/>
              <a:t>oot </a:t>
            </a:r>
            <a:r>
              <a:rPr lang="en-ZA" b="1" dirty="0"/>
              <a:t>i</a:t>
            </a:r>
            <a:r>
              <a:rPr lang="en-ZA" b="1" dirty="0" smtClean="0"/>
              <a:t>n </a:t>
            </a:r>
            <a:r>
              <a:rPr lang="en-ZA" b="1" dirty="0"/>
              <a:t>t</a:t>
            </a:r>
            <a:r>
              <a:rPr lang="en-ZA" b="1" dirty="0" smtClean="0"/>
              <a:t>he </a:t>
            </a:r>
            <a:r>
              <a:rPr lang="en-ZA" b="1" dirty="0"/>
              <a:t>d</a:t>
            </a:r>
            <a:r>
              <a:rPr lang="en-ZA" b="1" dirty="0" smtClean="0"/>
              <a:t>oor "Discounted </a:t>
            </a:r>
            <a:r>
              <a:rPr lang="en-ZA" b="1" dirty="0"/>
              <a:t>Special Offer"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22566" y="1740821"/>
            <a:ext cx="4282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b="1" dirty="0"/>
              <a:t>Thank You </a:t>
            </a:r>
            <a:r>
              <a:rPr lang="en-ZA" b="1" dirty="0" smtClean="0"/>
              <a:t>Page, </a:t>
            </a:r>
            <a:r>
              <a:rPr lang="en-ZA" b="1" dirty="0"/>
              <a:t>where we offer a</a:t>
            </a:r>
            <a:r>
              <a:rPr lang="en-ZA" b="1" dirty="0" smtClean="0"/>
              <a:t>dditional BONUS </a:t>
            </a:r>
            <a:r>
              <a:rPr lang="en-ZA" b="1" dirty="0"/>
              <a:t>for scheduling </a:t>
            </a:r>
            <a:r>
              <a:rPr lang="en-ZA" b="1" dirty="0" smtClean="0"/>
              <a:t>appointment NOW.</a:t>
            </a:r>
            <a:endParaRPr lang="en-ZA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503846" y="6172957"/>
            <a:ext cx="33148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b="1" dirty="0"/>
              <a:t>Landing Page, where they enter info to get the special offer.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08531" y="3379185"/>
            <a:ext cx="4381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b="1" dirty="0"/>
              <a:t>Automatic Emails, sending them reminders </a:t>
            </a:r>
            <a:r>
              <a:rPr lang="en-ZA" b="1" dirty="0" smtClean="0"/>
              <a:t>&amp; </a:t>
            </a:r>
            <a:r>
              <a:rPr lang="en-ZA" b="1" dirty="0"/>
              <a:t>reasons why to book appointment.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00439" y="6138264"/>
            <a:ext cx="52957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b="1" dirty="0"/>
              <a:t>"Reminder" </a:t>
            </a:r>
            <a:r>
              <a:rPr lang="en-ZA" b="1" dirty="0" smtClean="0"/>
              <a:t>Facebook </a:t>
            </a:r>
            <a:r>
              <a:rPr lang="en-ZA" b="1" dirty="0"/>
              <a:t>Ads where we remind them about the special offer and to book appointment.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46089" y="3055183"/>
            <a:ext cx="2350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b="1" dirty="0" smtClean="0">
                <a:solidFill>
                  <a:schemeClr val="bg1">
                    <a:lumMod val="65000"/>
                  </a:schemeClr>
                </a:solidFill>
              </a:rPr>
              <a:t>We Have Something Special for You!</a:t>
            </a:r>
            <a:endParaRPr lang="en-ZA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330232" y="4843463"/>
            <a:ext cx="1584668" cy="873884"/>
          </a:xfrm>
          <a:prstGeom prst="rect">
            <a:avLst/>
          </a:prstGeom>
          <a:solidFill>
            <a:srgbClr val="FFAC3A"/>
          </a:solidFill>
          <a:ln>
            <a:solidFill>
              <a:srgbClr val="FFAC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4" name="Rectangle 23"/>
          <p:cNvSpPr/>
          <p:nvPr/>
        </p:nvSpPr>
        <p:spPr>
          <a:xfrm>
            <a:off x="5608597" y="2837265"/>
            <a:ext cx="1584668" cy="873884"/>
          </a:xfrm>
          <a:prstGeom prst="rect">
            <a:avLst/>
          </a:prstGeom>
          <a:solidFill>
            <a:srgbClr val="FFAC3A"/>
          </a:solidFill>
          <a:ln>
            <a:solidFill>
              <a:srgbClr val="FFAC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5" name="TextBox 24"/>
          <p:cNvSpPr txBox="1"/>
          <p:nvPr/>
        </p:nvSpPr>
        <p:spPr>
          <a:xfrm>
            <a:off x="3209854" y="4774003"/>
            <a:ext cx="19028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Special Offer</a:t>
            </a:r>
          </a:p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Page</a:t>
            </a:r>
            <a:endParaRPr lang="en-ZA" sz="2400" b="1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608597" y="2784715"/>
            <a:ext cx="17329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Thank You </a:t>
            </a:r>
          </a:p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Page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343" y="4068633"/>
            <a:ext cx="1398922" cy="1390882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>
            <a:off x="7341511" y="4216858"/>
            <a:ext cx="3013621" cy="626605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9773395" y="5414330"/>
            <a:ext cx="26148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b="1" u="sng" dirty="0" smtClean="0"/>
              <a:t>Secretary Follow-Up </a:t>
            </a:r>
            <a:r>
              <a:rPr lang="en-ZA" b="1" dirty="0" smtClean="0"/>
              <a:t>within 5 minutes!</a:t>
            </a:r>
            <a:endParaRPr lang="en-ZA" b="1" dirty="0"/>
          </a:p>
        </p:txBody>
      </p:sp>
    </p:spTree>
    <p:extLst>
      <p:ext uri="{BB962C8B-B14F-4D97-AF65-F5344CB8AC3E}">
        <p14:creationId xmlns:p14="http://schemas.microsoft.com/office/powerpoint/2010/main" val="1984296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136473"/>
            <a:ext cx="12192000" cy="769408"/>
          </a:xfrm>
        </p:spPr>
        <p:txBody>
          <a:bodyPr>
            <a:normAutofit/>
          </a:bodyPr>
          <a:lstStyle/>
          <a:p>
            <a:pPr algn="ctr"/>
            <a:r>
              <a:rPr lang="en-ZA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Would you like help doing this?</a:t>
            </a:r>
            <a:endParaRPr lang="en-ZA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973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104941"/>
            <a:ext cx="12192000" cy="769408"/>
          </a:xfrm>
        </p:spPr>
        <p:txBody>
          <a:bodyPr>
            <a:normAutofit/>
          </a:bodyPr>
          <a:lstStyle/>
          <a:p>
            <a:pPr algn="ctr"/>
            <a:r>
              <a:rPr lang="en-ZA" dirty="0" smtClean="0">
                <a:latin typeface="Helvetica" panose="020B0604020202020204" pitchFamily="34" charset="0"/>
                <a:cs typeface="Helvetica" panose="020B0604020202020204" pitchFamily="34" charset="0"/>
              </a:rPr>
              <a:t>Here is my offer to you…</a:t>
            </a:r>
            <a:endParaRPr lang="en-ZA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8059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563" y="2276668"/>
            <a:ext cx="11482873" cy="2407298"/>
          </a:xfrm>
        </p:spPr>
        <p:txBody>
          <a:bodyPr>
            <a:normAutofit/>
          </a:bodyPr>
          <a:lstStyle/>
          <a:p>
            <a:pPr algn="ctr"/>
            <a:r>
              <a:rPr lang="en-ZA" sz="4000" dirty="0">
                <a:latin typeface="Helvetica" panose="020B0604020202020204" pitchFamily="34" charset="0"/>
                <a:cs typeface="Helvetica" panose="020B0604020202020204" pitchFamily="34" charset="0"/>
              </a:rPr>
              <a:t>I’m looking to work with 7 dental practices over the next </a:t>
            </a:r>
            <a:r>
              <a:rPr lang="en-ZA" sz="4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90 </a:t>
            </a:r>
            <a:r>
              <a:rPr lang="en-ZA" sz="4000" dirty="0">
                <a:latin typeface="Helvetica" panose="020B0604020202020204" pitchFamily="34" charset="0"/>
                <a:cs typeface="Helvetica" panose="020B0604020202020204" pitchFamily="34" charset="0"/>
              </a:rPr>
              <a:t>days to implement a </a:t>
            </a:r>
            <a:r>
              <a:rPr lang="en-ZA" sz="4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“</a:t>
            </a:r>
            <a:r>
              <a:rPr lang="en-ZA" sz="40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patient delivery system”</a:t>
            </a:r>
            <a:r>
              <a:rPr lang="en-ZA" sz="4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and automate </a:t>
            </a:r>
            <a:r>
              <a:rPr lang="en-ZA" sz="4000" dirty="0">
                <a:latin typeface="Helvetica" panose="020B0604020202020204" pitchFamily="34" charset="0"/>
                <a:cs typeface="Helvetica" panose="020B0604020202020204" pitchFamily="34" charset="0"/>
              </a:rPr>
              <a:t>your patient </a:t>
            </a:r>
            <a:r>
              <a:rPr lang="en-ZA" sz="4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acquisition.</a:t>
            </a:r>
            <a:endParaRPr lang="en-ZA" sz="4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098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6140" y="2337734"/>
            <a:ext cx="10555941" cy="2407298"/>
          </a:xfrm>
        </p:spPr>
        <p:txBody>
          <a:bodyPr>
            <a:normAutofit/>
          </a:bodyPr>
          <a:lstStyle/>
          <a:p>
            <a:pPr algn="ctr"/>
            <a:r>
              <a:rPr lang="en-ZA" sz="4000" dirty="0">
                <a:latin typeface="Helvetica" panose="020B0604020202020204" pitchFamily="34" charset="0"/>
                <a:cs typeface="Helvetica" panose="020B0604020202020204" pitchFamily="34" charset="0"/>
              </a:rPr>
              <a:t>We’re going with 7 because that’s </a:t>
            </a:r>
            <a:r>
              <a:rPr lang="en-ZA" sz="4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how </a:t>
            </a:r>
            <a:r>
              <a:rPr lang="en-ZA" sz="4000" dirty="0">
                <a:latin typeface="Helvetica" panose="020B0604020202020204" pitchFamily="34" charset="0"/>
                <a:cs typeface="Helvetica" panose="020B0604020202020204" pitchFamily="34" charset="0"/>
              </a:rPr>
              <a:t>many </a:t>
            </a:r>
            <a:r>
              <a:rPr lang="en-ZA" sz="4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campaigns my team can </a:t>
            </a:r>
            <a:r>
              <a:rPr lang="en-ZA" sz="4000" dirty="0">
                <a:latin typeface="Helvetica" panose="020B0604020202020204" pitchFamily="34" charset="0"/>
                <a:cs typeface="Helvetica" panose="020B0604020202020204" pitchFamily="34" charset="0"/>
              </a:rPr>
              <a:t>handle </a:t>
            </a:r>
            <a:r>
              <a:rPr lang="en-ZA" sz="4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and focus on at one time</a:t>
            </a:r>
            <a:r>
              <a:rPr lang="en-ZA" sz="36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  <a:endParaRPr lang="en-ZA" sz="36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517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531" y="2760238"/>
            <a:ext cx="11258938" cy="1374441"/>
          </a:xfrm>
        </p:spPr>
        <p:txBody>
          <a:bodyPr>
            <a:normAutofit/>
          </a:bodyPr>
          <a:lstStyle/>
          <a:p>
            <a:pPr algn="ctr"/>
            <a:r>
              <a:rPr lang="en-ZA" sz="4000" dirty="0">
                <a:latin typeface="Helvetica" panose="020B0604020202020204" pitchFamily="34" charset="0"/>
                <a:cs typeface="Helvetica" panose="020B0604020202020204" pitchFamily="34" charset="0"/>
              </a:rPr>
              <a:t>So here’s what your going to get…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409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77659" y="967838"/>
            <a:ext cx="12547313" cy="769408"/>
          </a:xfrm>
        </p:spPr>
        <p:txBody>
          <a:bodyPr>
            <a:normAutofit/>
          </a:bodyPr>
          <a:lstStyle/>
          <a:p>
            <a:pPr algn="ctr"/>
            <a:r>
              <a:rPr lang="en-ZA" sz="36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Work Involved In Running a Successful Campaign</a:t>
            </a:r>
            <a:endParaRPr lang="en-ZA" sz="36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0265" y="2181864"/>
            <a:ext cx="11601918" cy="408292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ZA" dirty="0" smtClean="0"/>
              <a:t>Creating The Facebook Adverts.</a:t>
            </a:r>
          </a:p>
          <a:p>
            <a:pPr marL="514350" indent="-514350">
              <a:buFont typeface="+mj-lt"/>
              <a:buAutoNum type="arabicPeriod"/>
            </a:pPr>
            <a:endParaRPr lang="en-ZA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5177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77659" y="967838"/>
            <a:ext cx="12547313" cy="769408"/>
          </a:xfrm>
        </p:spPr>
        <p:txBody>
          <a:bodyPr>
            <a:normAutofit/>
          </a:bodyPr>
          <a:lstStyle/>
          <a:p>
            <a:pPr algn="ctr"/>
            <a:r>
              <a:rPr lang="en-ZA" sz="36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Work Involved In Running a Successful Campaign</a:t>
            </a:r>
            <a:endParaRPr lang="en-ZA" sz="36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0265" y="2181864"/>
            <a:ext cx="11601918" cy="408292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ZA" dirty="0" smtClean="0"/>
              <a:t>Creating The Facebook Adverts.</a:t>
            </a:r>
            <a:endParaRPr lang="en-ZA" dirty="0"/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Marketing Video.</a:t>
            </a:r>
          </a:p>
          <a:p>
            <a:pPr marL="514350" indent="-514350">
              <a:buFont typeface="+mj-lt"/>
              <a:buAutoNum type="arabicPeriod"/>
            </a:pPr>
            <a:endParaRPr lang="en-ZA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430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77659" y="967838"/>
            <a:ext cx="12547313" cy="769408"/>
          </a:xfrm>
        </p:spPr>
        <p:txBody>
          <a:bodyPr>
            <a:normAutofit/>
          </a:bodyPr>
          <a:lstStyle/>
          <a:p>
            <a:pPr algn="ctr"/>
            <a:r>
              <a:rPr lang="en-ZA" sz="36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Work Involved In Running a Successful Campaign</a:t>
            </a:r>
            <a:endParaRPr lang="en-ZA" sz="36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0265" y="2181864"/>
            <a:ext cx="11601918" cy="408292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ZA" dirty="0" smtClean="0"/>
              <a:t>Creating The Facebook Adverts.</a:t>
            </a:r>
            <a:endParaRPr lang="en-ZA" dirty="0"/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Marketing Video.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Building out the Funnel Pages.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7719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77659" y="967838"/>
            <a:ext cx="12547313" cy="769408"/>
          </a:xfrm>
        </p:spPr>
        <p:txBody>
          <a:bodyPr>
            <a:normAutofit/>
          </a:bodyPr>
          <a:lstStyle/>
          <a:p>
            <a:pPr algn="ctr"/>
            <a:r>
              <a:rPr lang="en-ZA" sz="36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Work Involved In Running a Successful Campaign</a:t>
            </a:r>
            <a:endParaRPr lang="en-ZA" sz="36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0265" y="2181864"/>
            <a:ext cx="11601918" cy="408292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ZA" dirty="0" smtClean="0"/>
              <a:t>Creating The Facebook Adverts. </a:t>
            </a:r>
            <a:endParaRPr lang="en-ZA" dirty="0"/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Marketing Video.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Building out the Funnel Pages.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Setting up Email Reminders.</a:t>
            </a:r>
          </a:p>
          <a:p>
            <a:pPr marL="514350" indent="-514350">
              <a:buFont typeface="+mj-lt"/>
              <a:buAutoNum type="arabicPeriod"/>
            </a:pPr>
            <a:endParaRPr lang="en-ZA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683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77659" y="967838"/>
            <a:ext cx="12547313" cy="769408"/>
          </a:xfrm>
        </p:spPr>
        <p:txBody>
          <a:bodyPr>
            <a:normAutofit/>
          </a:bodyPr>
          <a:lstStyle/>
          <a:p>
            <a:pPr algn="ctr"/>
            <a:r>
              <a:rPr lang="en-ZA" sz="36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Work Involved In Running a Successful Campaign</a:t>
            </a:r>
            <a:endParaRPr lang="en-ZA" sz="36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0265" y="2181864"/>
            <a:ext cx="11601918" cy="408292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ZA" dirty="0" smtClean="0"/>
              <a:t>Creating The Facebook Adverts. </a:t>
            </a:r>
            <a:endParaRPr lang="en-ZA" dirty="0"/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Marketing Video.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Building out the Funnel Pages.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Setting up Email Reminders.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Creating the Re-targeting Facebook Ads.</a:t>
            </a:r>
          </a:p>
          <a:p>
            <a:pPr marL="514350" indent="-514350">
              <a:buFont typeface="+mj-lt"/>
              <a:buAutoNum type="arabicPeriod"/>
            </a:pPr>
            <a:endParaRPr lang="en-ZA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210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77659" y="967838"/>
            <a:ext cx="12547313" cy="769408"/>
          </a:xfrm>
        </p:spPr>
        <p:txBody>
          <a:bodyPr>
            <a:normAutofit/>
          </a:bodyPr>
          <a:lstStyle/>
          <a:p>
            <a:pPr algn="ctr"/>
            <a:r>
              <a:rPr lang="en-ZA" sz="36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Work Involved In Running a Successful Campaign</a:t>
            </a:r>
            <a:endParaRPr lang="en-ZA" sz="36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0265" y="2181864"/>
            <a:ext cx="11601918" cy="408292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ZA" dirty="0" smtClean="0"/>
              <a:t>Creating The Facebook Adverts.</a:t>
            </a:r>
            <a:endParaRPr lang="en-ZA" dirty="0"/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Marketing Video.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Building out the Funnel Pages.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Setting up Email Reminders.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Creating the Re-targeting Facebook Ads.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Audience Research &amp; targeting the correct audience.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644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77659" y="967838"/>
            <a:ext cx="12547313" cy="769408"/>
          </a:xfrm>
        </p:spPr>
        <p:txBody>
          <a:bodyPr>
            <a:normAutofit/>
          </a:bodyPr>
          <a:lstStyle/>
          <a:p>
            <a:pPr algn="ctr"/>
            <a:r>
              <a:rPr lang="en-ZA" sz="36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Work Involved In Running a Successful Campaign</a:t>
            </a:r>
            <a:endParaRPr lang="en-ZA" sz="36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0265" y="2181864"/>
            <a:ext cx="11601918" cy="408292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ZA" dirty="0" smtClean="0"/>
              <a:t>Creating The Facebook Adverts. </a:t>
            </a:r>
            <a:endParaRPr lang="en-ZA" dirty="0"/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Marketing Video.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Building out the Funnel Pages.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Setting up Email Reminders.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Creating the Re-targeting Facebook Ads.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/>
              <a:t>Audience Research &amp; targeting the correct audience </a:t>
            </a:r>
            <a:endParaRPr lang="en-ZA" dirty="0" smtClean="0"/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Split Testing different Ad-Variations.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820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77659" y="967838"/>
            <a:ext cx="12547313" cy="769408"/>
          </a:xfrm>
        </p:spPr>
        <p:txBody>
          <a:bodyPr>
            <a:normAutofit/>
          </a:bodyPr>
          <a:lstStyle/>
          <a:p>
            <a:pPr algn="ctr"/>
            <a:r>
              <a:rPr lang="en-ZA" sz="3600" b="1" dirty="0">
                <a:latin typeface="Helvetica" panose="020B0604020202020204" pitchFamily="34" charset="0"/>
                <a:cs typeface="Helvetica" panose="020B0604020202020204" pitchFamily="34" charset="0"/>
              </a:rPr>
              <a:t>Work Involved In Running a Successful Campaign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0265" y="2181864"/>
            <a:ext cx="11601918" cy="408292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ZA" dirty="0" smtClean="0"/>
              <a:t>Creating The Facebook Adverts.</a:t>
            </a:r>
            <a:endParaRPr lang="en-ZA" dirty="0"/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Marketing Video.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Building out the Funnel Pages.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Setting up Email Reminders.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Creating the Re-targeting Facebook Ads.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/>
              <a:t>Audience Research &amp; targeting the correct audience 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Split Testing different Ad-Variations.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Finding the winning Offers and running with them.</a:t>
            </a:r>
          </a:p>
          <a:p>
            <a:pPr marL="514350" indent="-514350">
              <a:buFont typeface="+mj-lt"/>
              <a:buAutoNum type="arabicPeriod"/>
            </a:pPr>
            <a:endParaRPr lang="en-ZA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552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199" y="1756951"/>
            <a:ext cx="11027601" cy="2020904"/>
          </a:xfrm>
        </p:spPr>
        <p:txBody>
          <a:bodyPr>
            <a:normAutofit/>
          </a:bodyPr>
          <a:lstStyle/>
          <a:p>
            <a:pPr algn="ctr"/>
            <a:r>
              <a:rPr lang="en-ZA" sz="3600" b="1" dirty="0">
                <a:latin typeface="Calibri (Body)"/>
                <a:cs typeface="Helvetica" panose="020B0604020202020204" pitchFamily="34" charset="0"/>
              </a:rPr>
              <a:t>T</a:t>
            </a:r>
            <a:r>
              <a:rPr lang="en-ZA" sz="3600" b="1" dirty="0" smtClean="0">
                <a:latin typeface="Calibri (Body)"/>
                <a:cs typeface="Helvetica" panose="020B0604020202020204" pitchFamily="34" charset="0"/>
              </a:rPr>
              <a:t>o bring in patients at the lowest possible price… At under $20 per patient.</a:t>
            </a:r>
            <a:endParaRPr lang="en-ZA" sz="3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90896" y="1037075"/>
            <a:ext cx="10990385" cy="6537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ZA" b="1" u="sng" dirty="0" smtClean="0">
                <a:latin typeface="Helvetica" panose="020B0604020202020204" pitchFamily="34" charset="0"/>
                <a:cs typeface="Helvetica" panose="020B0604020202020204" pitchFamily="34" charset="0"/>
              </a:rPr>
              <a:t>My Goal</a:t>
            </a:r>
            <a:endParaRPr lang="en-ZA" sz="4000" u="sng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15462" y="3537506"/>
            <a:ext cx="11761076" cy="1943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ZA" sz="3000" dirty="0" smtClean="0">
                <a:latin typeface="Calibri (Body)"/>
                <a:cs typeface="Helvetica" panose="020B0604020202020204" pitchFamily="34" charset="0"/>
              </a:rPr>
              <a:t>And to get you such a high ROI that you will see me as an integral part of your team and you will be wanting to take out an insurance policy on my services </a:t>
            </a:r>
            <a:r>
              <a:rPr lang="en-ZA" sz="3000" dirty="0" smtClean="0">
                <a:latin typeface="Calibri (Body)"/>
                <a:cs typeface="Helvetica" panose="020B0604020202020204" pitchFamily="34" charset="0"/>
                <a:sym typeface="Wingdings" panose="05000000000000000000" pitchFamily="2" charset="2"/>
              </a:rPr>
              <a:t>…</a:t>
            </a:r>
            <a:r>
              <a:rPr lang="en-ZA" sz="3000" dirty="0" smtClean="0">
                <a:latin typeface="Calibri (Body)"/>
                <a:cs typeface="Helvetica" panose="020B0604020202020204" pitchFamily="34" charset="0"/>
              </a:rPr>
              <a:t> and it will more than justify my fee. </a:t>
            </a:r>
            <a:endParaRPr lang="en-ZA" sz="3000" dirty="0">
              <a:latin typeface="Calibri (Body)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9138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784" y="1701583"/>
            <a:ext cx="11462432" cy="438197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ZA" sz="4000" b="1" u="sng" dirty="0" smtClean="0"/>
              <a:t>I am ONLY offering this service to 7 dental </a:t>
            </a:r>
            <a:r>
              <a:rPr lang="en-ZA" sz="4000" b="1" u="sng" dirty="0"/>
              <a:t>p</a:t>
            </a:r>
            <a:r>
              <a:rPr lang="en-ZA" sz="4000" b="1" u="sng" dirty="0" smtClean="0"/>
              <a:t>ractices</a:t>
            </a:r>
            <a:r>
              <a:rPr lang="en-ZA" sz="4000" b="1" dirty="0" smtClean="0"/>
              <a:t>!</a:t>
            </a:r>
          </a:p>
          <a:p>
            <a:pPr marL="0" indent="0" algn="ctr">
              <a:buNone/>
            </a:pPr>
            <a:endParaRPr lang="en-ZA" sz="4000" dirty="0" smtClean="0"/>
          </a:p>
          <a:p>
            <a:pPr marL="0" indent="0" algn="ctr">
              <a:buNone/>
            </a:pPr>
            <a:r>
              <a:rPr lang="en-ZA" sz="3600" dirty="0" smtClean="0"/>
              <a:t>And I will only work with one dental practice per area, once those 7 spots are filled I will be shutting this offer down.</a:t>
            </a:r>
          </a:p>
          <a:p>
            <a:pPr marL="0" indent="0" algn="ctr">
              <a:buNone/>
            </a:pPr>
            <a:endParaRPr lang="en-ZA" sz="4000" dirty="0"/>
          </a:p>
          <a:p>
            <a:pPr marL="0" indent="0" algn="ctr">
              <a:buNone/>
            </a:pPr>
            <a:r>
              <a:rPr lang="en-ZA" sz="3200" i="1" dirty="0" smtClean="0"/>
              <a:t>This offer has gone out to other dental practices in your area!</a:t>
            </a:r>
          </a:p>
          <a:p>
            <a:pPr marL="0" indent="0" algn="ctr">
              <a:buNone/>
            </a:pPr>
            <a:endParaRPr lang="en-ZA" sz="18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245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" y="629929"/>
            <a:ext cx="12191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4400" b="1" u="sng" dirty="0" smtClean="0"/>
              <a:t>MY RISK-FREE GUARANTEE TO YOU</a:t>
            </a:r>
            <a:endParaRPr lang="en-ZA" sz="4400" b="1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0" y="3624491"/>
            <a:ext cx="12048564" cy="12304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000" i="1" u="sng" dirty="0" smtClean="0"/>
              <a:t>For Example</a:t>
            </a:r>
            <a:r>
              <a:rPr lang="en-US" sz="2000" i="1" dirty="0"/>
              <a:t>:</a:t>
            </a:r>
            <a:endParaRPr lang="en-US" sz="2000" i="1" dirty="0" smtClean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2000" i="1" dirty="0" smtClean="0"/>
              <a:t> If you spend $2,500 on advertising with us… And we only bring in $2,000 in patient sales… I </a:t>
            </a:r>
            <a:r>
              <a:rPr lang="en-US" sz="2000" i="1" dirty="0"/>
              <a:t>w</a:t>
            </a:r>
            <a:r>
              <a:rPr lang="en-US" sz="2000" i="1" dirty="0" smtClean="0"/>
              <a:t>ill </a:t>
            </a:r>
            <a:r>
              <a:rPr lang="en-US" sz="2000" i="1" dirty="0"/>
              <a:t>r</a:t>
            </a:r>
            <a:r>
              <a:rPr lang="en-US" sz="2000" i="1" dirty="0" smtClean="0"/>
              <a:t>efund </a:t>
            </a:r>
            <a:r>
              <a:rPr lang="en-US" sz="2000" i="1" dirty="0"/>
              <a:t>y</a:t>
            </a:r>
            <a:r>
              <a:rPr lang="en-US" sz="2000" i="1" dirty="0" smtClean="0"/>
              <a:t>ou </a:t>
            </a:r>
            <a:r>
              <a:rPr lang="en-US" sz="2000" i="1" dirty="0"/>
              <a:t>t</a:t>
            </a:r>
            <a:r>
              <a:rPr lang="en-US" sz="2000" i="1" dirty="0" smtClean="0"/>
              <a:t>he </a:t>
            </a:r>
            <a:r>
              <a:rPr lang="en-US" sz="2000" i="1" dirty="0"/>
              <a:t>d</a:t>
            </a:r>
            <a:r>
              <a:rPr lang="en-US" sz="2000" i="1" dirty="0" smtClean="0"/>
              <a:t>ifference of $500...  So at a bare minimum… You are guaranteed to make your money back!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ZA" sz="1600" dirty="0" smtClean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-1" y="2839933"/>
            <a:ext cx="12191999" cy="6526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3200" b="1" i="1" dirty="0" smtClean="0"/>
              <a:t>I’ll refund you the difference out of my own pocket!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" y="5031232"/>
            <a:ext cx="12191999" cy="10492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ZA" sz="3200" b="1" u="sng" dirty="0" smtClean="0">
                <a:solidFill>
                  <a:srgbClr val="0070C0"/>
                </a:solidFill>
              </a:rPr>
              <a:t>I </a:t>
            </a:r>
            <a:r>
              <a:rPr lang="en-ZA" sz="3200" b="1" u="sng" dirty="0">
                <a:solidFill>
                  <a:srgbClr val="0070C0"/>
                </a:solidFill>
              </a:rPr>
              <a:t>TAKE AWAY ALL THE </a:t>
            </a:r>
            <a:r>
              <a:rPr lang="en-ZA" sz="3200" b="1" u="sng" dirty="0" smtClean="0">
                <a:solidFill>
                  <a:srgbClr val="0070C0"/>
                </a:solidFill>
              </a:rPr>
              <a:t>RISK</a:t>
            </a:r>
            <a:endParaRPr lang="en-ZA" sz="3200" dirty="0" smtClean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ZA" sz="3200" dirty="0" smtClean="0"/>
              <a:t>And </a:t>
            </a:r>
            <a:r>
              <a:rPr lang="en-ZA" sz="3200" dirty="0"/>
              <a:t>make sure your campaigns are </a:t>
            </a:r>
            <a:r>
              <a:rPr lang="en-ZA" sz="3200" dirty="0" smtClean="0"/>
              <a:t>successful from day one!</a:t>
            </a:r>
            <a:endParaRPr lang="en-ZA" sz="24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470648" y="1547288"/>
            <a:ext cx="1157791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dirty="0"/>
              <a:t>I am so confident in this system, that if you implement this. </a:t>
            </a:r>
          </a:p>
          <a:p>
            <a:r>
              <a:rPr lang="en-US" sz="3400" dirty="0"/>
              <a:t>And don’t see back at least your initial investment in month one.</a:t>
            </a:r>
            <a:endParaRPr lang="en-ZA" sz="3400" dirty="0"/>
          </a:p>
        </p:txBody>
      </p:sp>
    </p:spTree>
    <p:extLst>
      <p:ext uri="{BB962C8B-B14F-4D97-AF65-F5344CB8AC3E}">
        <p14:creationId xmlns:p14="http://schemas.microsoft.com/office/powerpoint/2010/main" val="934124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8644" y="2552921"/>
            <a:ext cx="11634711" cy="2980623"/>
          </a:xfrm>
        </p:spPr>
        <p:txBody>
          <a:bodyPr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ZA" sz="4000" dirty="0" smtClean="0"/>
              <a:t>If this sounds good and you like </a:t>
            </a:r>
            <a:r>
              <a:rPr lang="en-ZA" sz="4000" dirty="0"/>
              <a:t>w</a:t>
            </a:r>
            <a:r>
              <a:rPr lang="en-ZA" sz="4000" dirty="0" smtClean="0"/>
              <a:t>hat </a:t>
            </a:r>
            <a:r>
              <a:rPr lang="en-ZA" sz="4000" dirty="0"/>
              <a:t>y</a:t>
            </a:r>
            <a:r>
              <a:rPr lang="en-ZA" sz="4000" dirty="0" smtClean="0"/>
              <a:t>ou </a:t>
            </a:r>
            <a:r>
              <a:rPr lang="en-ZA" sz="4000" dirty="0"/>
              <a:t>s</a:t>
            </a:r>
            <a:r>
              <a:rPr lang="en-ZA" sz="4000" dirty="0" smtClean="0"/>
              <a:t>ee </a:t>
            </a:r>
            <a:r>
              <a:rPr lang="en-ZA" sz="4000" dirty="0"/>
              <a:t>h</a:t>
            </a:r>
            <a:r>
              <a:rPr lang="en-ZA" sz="4000" dirty="0" smtClean="0"/>
              <a:t>ere and you </a:t>
            </a:r>
            <a:r>
              <a:rPr lang="en-ZA" sz="4000" dirty="0"/>
              <a:t>w</a:t>
            </a:r>
            <a:r>
              <a:rPr lang="en-ZA" sz="4000" dirty="0" smtClean="0"/>
              <a:t>ant </a:t>
            </a:r>
            <a:r>
              <a:rPr lang="en-ZA" sz="4000" dirty="0"/>
              <a:t>t</a:t>
            </a:r>
            <a:r>
              <a:rPr lang="en-ZA" sz="4000" dirty="0" smtClean="0"/>
              <a:t>o take </a:t>
            </a:r>
            <a:r>
              <a:rPr lang="en-ZA" sz="4000" dirty="0"/>
              <a:t>a</a:t>
            </a:r>
            <a:r>
              <a:rPr lang="en-ZA" sz="4000" dirty="0" smtClean="0"/>
              <a:t>dvantage </a:t>
            </a:r>
            <a:r>
              <a:rPr lang="en-ZA" sz="4000" dirty="0"/>
              <a:t>o</a:t>
            </a:r>
            <a:r>
              <a:rPr lang="en-ZA" sz="4000" dirty="0" smtClean="0"/>
              <a:t>f this “</a:t>
            </a:r>
            <a:r>
              <a:rPr lang="en-ZA" sz="4000" b="1" i="1" u="sng" dirty="0" smtClean="0"/>
              <a:t>Done-For-You</a:t>
            </a:r>
            <a:r>
              <a:rPr lang="en-ZA" sz="4000" dirty="0" smtClean="0"/>
              <a:t>” service.</a:t>
            </a:r>
            <a:endParaRPr lang="en-ZA" sz="18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5221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2143" y="2505777"/>
            <a:ext cx="11647714" cy="2980623"/>
          </a:xfrm>
        </p:spPr>
        <p:txBody>
          <a:bodyPr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ZA" sz="4000" dirty="0"/>
              <a:t>You can book a </a:t>
            </a:r>
            <a:r>
              <a:rPr lang="en-ZA" sz="4000" u="sng" dirty="0"/>
              <a:t>free strategy call </a:t>
            </a:r>
            <a:r>
              <a:rPr lang="en-ZA" sz="4000" dirty="0"/>
              <a:t>with me, its </a:t>
            </a:r>
            <a:r>
              <a:rPr lang="en-ZA" sz="4000" dirty="0" smtClean="0"/>
              <a:t>absolutely </a:t>
            </a:r>
            <a:r>
              <a:rPr lang="en-ZA" sz="4000" dirty="0"/>
              <a:t>free </a:t>
            </a:r>
            <a:r>
              <a:rPr lang="en-ZA" sz="4000" dirty="0" smtClean="0"/>
              <a:t>and </a:t>
            </a:r>
            <a:r>
              <a:rPr lang="en-ZA" sz="4000" dirty="0"/>
              <a:t>we can discuss how to implement this into your </a:t>
            </a:r>
            <a:r>
              <a:rPr lang="en-ZA" sz="4000" dirty="0" smtClean="0"/>
              <a:t>dental </a:t>
            </a:r>
            <a:r>
              <a:rPr lang="en-ZA" sz="4000" dirty="0"/>
              <a:t>p</a:t>
            </a:r>
            <a:r>
              <a:rPr lang="en-ZA" sz="4000" dirty="0" smtClean="0"/>
              <a:t>ractice </a:t>
            </a:r>
            <a:r>
              <a:rPr lang="en-ZA" sz="4000" dirty="0"/>
              <a:t>for you personally.</a:t>
            </a:r>
            <a:endParaRPr lang="en-ZA" sz="18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8412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505" y="2736847"/>
            <a:ext cx="11940989" cy="1485530"/>
          </a:xfrm>
        </p:spPr>
        <p:txBody>
          <a:bodyPr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ZA" sz="4000" dirty="0"/>
              <a:t>All you have to do is click the </a:t>
            </a:r>
            <a:r>
              <a:rPr lang="en-ZA" sz="4000" dirty="0" smtClean="0"/>
              <a:t>blue button </a:t>
            </a:r>
            <a:r>
              <a:rPr lang="en-ZA" sz="4000" dirty="0"/>
              <a:t>below this video to </a:t>
            </a:r>
            <a:r>
              <a:rPr lang="en-ZA" sz="4000" b="1" u="sng" dirty="0" smtClean="0"/>
              <a:t>book-a-call</a:t>
            </a:r>
            <a:r>
              <a:rPr lang="en-ZA" sz="4000" b="1" dirty="0" smtClean="0"/>
              <a:t> </a:t>
            </a:r>
            <a:r>
              <a:rPr lang="en-ZA" sz="4000" dirty="0"/>
              <a:t>with me… </a:t>
            </a:r>
            <a:r>
              <a:rPr lang="en-ZA" sz="4000" dirty="0" smtClean="0"/>
              <a:t>choose a date &amp; time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358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2143" y="2965816"/>
            <a:ext cx="11647714" cy="2980623"/>
          </a:xfrm>
        </p:spPr>
        <p:txBody>
          <a:bodyPr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ZA" sz="4000" dirty="0"/>
              <a:t>So now, you have 2 options…</a:t>
            </a:r>
            <a:endParaRPr lang="en-ZA" sz="18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9401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922" y="2907770"/>
            <a:ext cx="10898155" cy="822893"/>
          </a:xfrm>
        </p:spPr>
        <p:txBody>
          <a:bodyPr>
            <a:normAutofit/>
          </a:bodyPr>
          <a:lstStyle/>
          <a:p>
            <a:r>
              <a:rPr lang="en-ZA" sz="36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1.) Go </a:t>
            </a:r>
            <a:r>
              <a:rPr lang="en-ZA" sz="3600" dirty="0">
                <a:latin typeface="Helvetica" panose="020B0604020202020204" pitchFamily="34" charset="0"/>
                <a:cs typeface="Helvetica" panose="020B0604020202020204" pitchFamily="34" charset="0"/>
              </a:rPr>
              <a:t>at it alone and try the </a:t>
            </a:r>
            <a:r>
              <a:rPr lang="en-ZA" sz="36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“</a:t>
            </a:r>
            <a:r>
              <a:rPr lang="en-ZA" sz="3600" b="1" u="sng" dirty="0" smtClean="0">
                <a:latin typeface="Helvetica" panose="020B0604020202020204" pitchFamily="34" charset="0"/>
                <a:cs typeface="Helvetica" panose="020B0604020202020204" pitchFamily="34" charset="0"/>
              </a:rPr>
              <a:t>Do-It-Yourself</a:t>
            </a:r>
            <a:r>
              <a:rPr lang="en-ZA" sz="36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” </a:t>
            </a:r>
            <a:r>
              <a:rPr lang="en-ZA" sz="36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route.</a:t>
            </a:r>
            <a:endParaRPr lang="en-ZA" sz="36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505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49880" y="1482054"/>
            <a:ext cx="12042120" cy="5249822"/>
          </a:xfrm>
        </p:spPr>
        <p:txBody>
          <a:bodyPr>
            <a:noAutofit/>
          </a:bodyPr>
          <a:lstStyle/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>
                <a:solidFill>
                  <a:schemeClr val="bg1"/>
                </a:solidFill>
              </a:rPr>
              <a:t>The “Facebook Business Manager” and setting it up properly.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>
                <a:solidFill>
                  <a:schemeClr val="bg1"/>
                </a:solidFill>
              </a:rPr>
              <a:t>Purchasing </a:t>
            </a:r>
            <a:r>
              <a:rPr lang="en-ZA" sz="2600" dirty="0">
                <a:solidFill>
                  <a:schemeClr val="bg1"/>
                </a:solidFill>
              </a:rPr>
              <a:t>website software &amp; hosting… and </a:t>
            </a:r>
            <a:r>
              <a:rPr lang="en-ZA" sz="2600" dirty="0" smtClean="0">
                <a:solidFill>
                  <a:schemeClr val="bg1"/>
                </a:solidFill>
              </a:rPr>
              <a:t>learning </a:t>
            </a:r>
            <a:r>
              <a:rPr lang="en-ZA" sz="2600" dirty="0">
                <a:solidFill>
                  <a:schemeClr val="bg1"/>
                </a:solidFill>
              </a:rPr>
              <a:t>how to set up funnels.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>
                <a:solidFill>
                  <a:schemeClr val="bg1"/>
                </a:solidFill>
              </a:rPr>
              <a:t>Sales Copy… and figuring out what </a:t>
            </a:r>
            <a:r>
              <a:rPr lang="en-ZA" sz="2600" dirty="0" smtClean="0">
                <a:solidFill>
                  <a:schemeClr val="bg1"/>
                </a:solidFill>
              </a:rPr>
              <a:t>Offers </a:t>
            </a:r>
            <a:r>
              <a:rPr lang="en-ZA" sz="2600" dirty="0">
                <a:solidFill>
                  <a:schemeClr val="bg1"/>
                </a:solidFill>
              </a:rPr>
              <a:t>work best.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>
                <a:solidFill>
                  <a:schemeClr val="bg1"/>
                </a:solidFill>
              </a:rPr>
              <a:t>Purchasing </a:t>
            </a:r>
            <a:r>
              <a:rPr lang="en-ZA" sz="2600" dirty="0">
                <a:solidFill>
                  <a:schemeClr val="bg1"/>
                </a:solidFill>
              </a:rPr>
              <a:t>Email Software… and learning how to </a:t>
            </a:r>
            <a:r>
              <a:rPr lang="en-ZA" sz="2600" dirty="0" smtClean="0">
                <a:solidFill>
                  <a:schemeClr val="bg1"/>
                </a:solidFill>
              </a:rPr>
              <a:t>set it up</a:t>
            </a:r>
            <a:r>
              <a:rPr lang="en-ZA" sz="2600" dirty="0">
                <a:solidFill>
                  <a:schemeClr val="bg1"/>
                </a:solidFill>
              </a:rPr>
              <a:t>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>
                <a:solidFill>
                  <a:schemeClr val="bg1"/>
                </a:solidFill>
              </a:rPr>
              <a:t>Email Copywriting… and </a:t>
            </a:r>
            <a:r>
              <a:rPr lang="en-ZA" sz="2600" dirty="0" smtClean="0">
                <a:solidFill>
                  <a:schemeClr val="bg1"/>
                </a:solidFill>
              </a:rPr>
              <a:t>creating your “follow-up </a:t>
            </a:r>
            <a:r>
              <a:rPr lang="en-ZA" sz="2600" dirty="0">
                <a:solidFill>
                  <a:schemeClr val="bg1"/>
                </a:solidFill>
              </a:rPr>
              <a:t>emails”.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>
                <a:solidFill>
                  <a:schemeClr val="bg1"/>
                </a:solidFill>
              </a:rPr>
              <a:t>Audience Research… and </a:t>
            </a:r>
            <a:r>
              <a:rPr lang="en-ZA" sz="2600" dirty="0" smtClean="0">
                <a:solidFill>
                  <a:schemeClr val="bg1"/>
                </a:solidFill>
              </a:rPr>
              <a:t>knowing how </a:t>
            </a:r>
            <a:r>
              <a:rPr lang="en-ZA" sz="2600" dirty="0">
                <a:solidFill>
                  <a:schemeClr val="bg1"/>
                </a:solidFill>
              </a:rPr>
              <a:t>to </a:t>
            </a:r>
            <a:r>
              <a:rPr lang="en-ZA" sz="2600" dirty="0" smtClean="0">
                <a:solidFill>
                  <a:schemeClr val="bg1"/>
                </a:solidFill>
              </a:rPr>
              <a:t>split-test different audiences.</a:t>
            </a:r>
            <a:endParaRPr lang="en-ZA" sz="2600" dirty="0">
              <a:solidFill>
                <a:schemeClr val="bg1"/>
              </a:solidFill>
            </a:endParaRP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>
                <a:solidFill>
                  <a:schemeClr val="bg1"/>
                </a:solidFill>
              </a:rPr>
              <a:t>Creating Look-a-Like audience of your ideal patients &amp; launching Re-targeting ads.</a:t>
            </a:r>
            <a:endParaRPr lang="en-ZA" sz="2600" dirty="0">
              <a:solidFill>
                <a:schemeClr val="bg1"/>
              </a:solidFill>
            </a:endParaRP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>
                <a:solidFill>
                  <a:schemeClr val="bg1"/>
                </a:solidFill>
              </a:rPr>
              <a:t>Creating multiple versions of your Ads and split-testing to reduce cost.</a:t>
            </a:r>
            <a:endParaRPr lang="en-ZA" sz="2600" dirty="0">
              <a:solidFill>
                <a:schemeClr val="bg1"/>
              </a:solidFill>
            </a:endParaRP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>
                <a:solidFill>
                  <a:schemeClr val="bg1"/>
                </a:solidFill>
              </a:rPr>
              <a:t>Know how </a:t>
            </a:r>
            <a:r>
              <a:rPr lang="en-ZA" sz="2600" dirty="0">
                <a:solidFill>
                  <a:schemeClr val="bg1"/>
                </a:solidFill>
              </a:rPr>
              <a:t>to run multiple </a:t>
            </a:r>
            <a:r>
              <a:rPr lang="en-ZA" sz="2600" dirty="0" smtClean="0">
                <a:solidFill>
                  <a:schemeClr val="bg1"/>
                </a:solidFill>
              </a:rPr>
              <a:t>campaigns at once… </a:t>
            </a:r>
            <a:r>
              <a:rPr lang="en-ZA" sz="2600" dirty="0">
                <a:solidFill>
                  <a:schemeClr val="bg1"/>
                </a:solidFill>
              </a:rPr>
              <a:t>To find the winning </a:t>
            </a:r>
            <a:r>
              <a:rPr lang="en-ZA" sz="2600" dirty="0" smtClean="0">
                <a:solidFill>
                  <a:schemeClr val="bg1"/>
                </a:solidFill>
              </a:rPr>
              <a:t>offers &amp; scale up.</a:t>
            </a:r>
            <a:endParaRPr lang="en-ZA" sz="2600" dirty="0">
              <a:solidFill>
                <a:schemeClr val="bg1"/>
              </a:solidFill>
            </a:endParaRP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>
                <a:solidFill>
                  <a:schemeClr val="bg1"/>
                </a:solidFill>
              </a:rPr>
              <a:t>Know when to switch-off campaigns… and </a:t>
            </a:r>
            <a:r>
              <a:rPr lang="en-ZA" sz="2600" dirty="0" smtClean="0">
                <a:solidFill>
                  <a:schemeClr val="bg1"/>
                </a:solidFill>
              </a:rPr>
              <a:t>use </a:t>
            </a:r>
            <a:r>
              <a:rPr lang="en-ZA" sz="2600" dirty="0">
                <a:solidFill>
                  <a:schemeClr val="bg1"/>
                </a:solidFill>
              </a:rPr>
              <a:t>data to deploy new campaigns</a:t>
            </a:r>
            <a:r>
              <a:rPr lang="en-ZA" sz="2600" dirty="0" smtClean="0">
                <a:solidFill>
                  <a:schemeClr val="bg1"/>
                </a:solidFill>
              </a:rPr>
              <a:t>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sz="2600" dirty="0" smtClean="0">
                <a:solidFill>
                  <a:schemeClr val="bg1"/>
                </a:solidFill>
              </a:rPr>
              <a:t>Setting up all the tech, and making sure things are running properly.</a:t>
            </a:r>
            <a:endParaRPr lang="en-ZA" sz="2600" dirty="0">
              <a:solidFill>
                <a:schemeClr val="bg1"/>
              </a:solidFill>
            </a:endParaRP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>
                <a:solidFill>
                  <a:schemeClr val="bg1"/>
                </a:solidFill>
              </a:rPr>
              <a:t>Make </a:t>
            </a:r>
            <a:r>
              <a:rPr lang="en-ZA" sz="2600" dirty="0">
                <a:solidFill>
                  <a:schemeClr val="bg1"/>
                </a:solidFill>
              </a:rPr>
              <a:t>sure you’re not wasting you advertising </a:t>
            </a:r>
            <a:r>
              <a:rPr lang="en-ZA" sz="2600" dirty="0" smtClean="0">
                <a:solidFill>
                  <a:schemeClr val="bg1"/>
                </a:solidFill>
              </a:rPr>
              <a:t>dollars on silly mistakes.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b="1" dirty="0" smtClean="0">
                <a:solidFill>
                  <a:schemeClr val="bg1"/>
                </a:solidFill>
              </a:rPr>
              <a:t>All the while running your own practice, managing staff &amp; working on patients</a:t>
            </a:r>
            <a:endParaRPr lang="en-ZA" sz="2600" b="1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8806" y="645888"/>
            <a:ext cx="108336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4000" b="1" u="sng" dirty="0" smtClean="0"/>
              <a:t>And Then You Need To Become An Expert On:</a:t>
            </a:r>
            <a:endParaRPr lang="en-ZA" sz="4000" b="1" u="sng" dirty="0"/>
          </a:p>
        </p:txBody>
      </p:sp>
    </p:spTree>
    <p:extLst>
      <p:ext uri="{BB962C8B-B14F-4D97-AF65-F5344CB8AC3E}">
        <p14:creationId xmlns:p14="http://schemas.microsoft.com/office/powerpoint/2010/main" val="1716802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49880" y="1482054"/>
            <a:ext cx="12042120" cy="5249822"/>
          </a:xfrm>
        </p:spPr>
        <p:txBody>
          <a:bodyPr>
            <a:noAutofit/>
          </a:bodyPr>
          <a:lstStyle/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/>
              <a:t>The “Facebook Business Manager” and setting it up properly.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>
                <a:solidFill>
                  <a:schemeClr val="bg1"/>
                </a:solidFill>
              </a:rPr>
              <a:t>Purchasing </a:t>
            </a:r>
            <a:r>
              <a:rPr lang="en-ZA" sz="2600" dirty="0">
                <a:solidFill>
                  <a:schemeClr val="bg1"/>
                </a:solidFill>
              </a:rPr>
              <a:t>website software &amp; hosting… and </a:t>
            </a:r>
            <a:r>
              <a:rPr lang="en-ZA" sz="2600" dirty="0" smtClean="0">
                <a:solidFill>
                  <a:schemeClr val="bg1"/>
                </a:solidFill>
              </a:rPr>
              <a:t>learning </a:t>
            </a:r>
            <a:r>
              <a:rPr lang="en-ZA" sz="2600" dirty="0">
                <a:solidFill>
                  <a:schemeClr val="bg1"/>
                </a:solidFill>
              </a:rPr>
              <a:t>how to set up funnels.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>
                <a:solidFill>
                  <a:schemeClr val="bg1"/>
                </a:solidFill>
              </a:rPr>
              <a:t>Sales Copy… and figuring out what </a:t>
            </a:r>
            <a:r>
              <a:rPr lang="en-ZA" sz="2600" dirty="0" smtClean="0">
                <a:solidFill>
                  <a:schemeClr val="bg1"/>
                </a:solidFill>
              </a:rPr>
              <a:t>Offers </a:t>
            </a:r>
            <a:r>
              <a:rPr lang="en-ZA" sz="2600" dirty="0">
                <a:solidFill>
                  <a:schemeClr val="bg1"/>
                </a:solidFill>
              </a:rPr>
              <a:t>work best.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>
                <a:solidFill>
                  <a:schemeClr val="bg1"/>
                </a:solidFill>
              </a:rPr>
              <a:t>Purchasing </a:t>
            </a:r>
            <a:r>
              <a:rPr lang="en-ZA" sz="2600" dirty="0">
                <a:solidFill>
                  <a:schemeClr val="bg1"/>
                </a:solidFill>
              </a:rPr>
              <a:t>Email Software… and learning how to </a:t>
            </a:r>
            <a:r>
              <a:rPr lang="en-ZA" sz="2600" dirty="0" smtClean="0">
                <a:solidFill>
                  <a:schemeClr val="bg1"/>
                </a:solidFill>
              </a:rPr>
              <a:t>set it up</a:t>
            </a:r>
            <a:r>
              <a:rPr lang="en-ZA" sz="2600" dirty="0">
                <a:solidFill>
                  <a:schemeClr val="bg1"/>
                </a:solidFill>
              </a:rPr>
              <a:t>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>
                <a:solidFill>
                  <a:schemeClr val="bg1"/>
                </a:solidFill>
              </a:rPr>
              <a:t>Email Copywriting… and </a:t>
            </a:r>
            <a:r>
              <a:rPr lang="en-ZA" sz="2600" dirty="0" smtClean="0">
                <a:solidFill>
                  <a:schemeClr val="bg1"/>
                </a:solidFill>
              </a:rPr>
              <a:t>creating your “follow-up </a:t>
            </a:r>
            <a:r>
              <a:rPr lang="en-ZA" sz="2600" dirty="0">
                <a:solidFill>
                  <a:schemeClr val="bg1"/>
                </a:solidFill>
              </a:rPr>
              <a:t>emails”.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>
                <a:solidFill>
                  <a:schemeClr val="bg1"/>
                </a:solidFill>
              </a:rPr>
              <a:t>Audience Research… and </a:t>
            </a:r>
            <a:r>
              <a:rPr lang="en-ZA" sz="2600" dirty="0" smtClean="0">
                <a:solidFill>
                  <a:schemeClr val="bg1"/>
                </a:solidFill>
              </a:rPr>
              <a:t>knowing how </a:t>
            </a:r>
            <a:r>
              <a:rPr lang="en-ZA" sz="2600" dirty="0">
                <a:solidFill>
                  <a:schemeClr val="bg1"/>
                </a:solidFill>
              </a:rPr>
              <a:t>to </a:t>
            </a:r>
            <a:r>
              <a:rPr lang="en-ZA" sz="2600" dirty="0" smtClean="0">
                <a:solidFill>
                  <a:schemeClr val="bg1"/>
                </a:solidFill>
              </a:rPr>
              <a:t>split-test different audiences.</a:t>
            </a:r>
            <a:endParaRPr lang="en-ZA" sz="2600" dirty="0">
              <a:solidFill>
                <a:schemeClr val="bg1"/>
              </a:solidFill>
            </a:endParaRP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>
                <a:solidFill>
                  <a:schemeClr val="bg1"/>
                </a:solidFill>
              </a:rPr>
              <a:t>Creating Look-a-Like audience of your ideal patients &amp; launching Re-targeting ads.</a:t>
            </a:r>
            <a:endParaRPr lang="en-ZA" sz="2600" dirty="0">
              <a:solidFill>
                <a:schemeClr val="bg1"/>
              </a:solidFill>
            </a:endParaRP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>
                <a:solidFill>
                  <a:schemeClr val="bg1"/>
                </a:solidFill>
              </a:rPr>
              <a:t>Creating multiple versions of your Ads and split-testing to reduce cost.</a:t>
            </a:r>
            <a:endParaRPr lang="en-ZA" sz="2600" dirty="0">
              <a:solidFill>
                <a:schemeClr val="bg1"/>
              </a:solidFill>
            </a:endParaRP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>
                <a:solidFill>
                  <a:schemeClr val="bg1"/>
                </a:solidFill>
              </a:rPr>
              <a:t>Know how </a:t>
            </a:r>
            <a:r>
              <a:rPr lang="en-ZA" sz="2600" dirty="0">
                <a:solidFill>
                  <a:schemeClr val="bg1"/>
                </a:solidFill>
              </a:rPr>
              <a:t>to run multiple </a:t>
            </a:r>
            <a:r>
              <a:rPr lang="en-ZA" sz="2600" dirty="0" smtClean="0">
                <a:solidFill>
                  <a:schemeClr val="bg1"/>
                </a:solidFill>
              </a:rPr>
              <a:t>campaigns at once… </a:t>
            </a:r>
            <a:r>
              <a:rPr lang="en-ZA" sz="2600" dirty="0">
                <a:solidFill>
                  <a:schemeClr val="bg1"/>
                </a:solidFill>
              </a:rPr>
              <a:t>To find the winning </a:t>
            </a:r>
            <a:r>
              <a:rPr lang="en-ZA" sz="2600" dirty="0" smtClean="0">
                <a:solidFill>
                  <a:schemeClr val="bg1"/>
                </a:solidFill>
              </a:rPr>
              <a:t>offers &amp; scale up.</a:t>
            </a:r>
            <a:endParaRPr lang="en-ZA" sz="2600" dirty="0">
              <a:solidFill>
                <a:schemeClr val="bg1"/>
              </a:solidFill>
            </a:endParaRP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>
                <a:solidFill>
                  <a:schemeClr val="bg1"/>
                </a:solidFill>
              </a:rPr>
              <a:t>Know when to switch-off campaigns… and </a:t>
            </a:r>
            <a:r>
              <a:rPr lang="en-ZA" sz="2600" dirty="0" smtClean="0">
                <a:solidFill>
                  <a:schemeClr val="bg1"/>
                </a:solidFill>
              </a:rPr>
              <a:t>use </a:t>
            </a:r>
            <a:r>
              <a:rPr lang="en-ZA" sz="2600" dirty="0">
                <a:solidFill>
                  <a:schemeClr val="bg1"/>
                </a:solidFill>
              </a:rPr>
              <a:t>data to deploy new campaigns</a:t>
            </a:r>
            <a:r>
              <a:rPr lang="en-ZA" sz="2600" dirty="0" smtClean="0">
                <a:solidFill>
                  <a:schemeClr val="bg1"/>
                </a:solidFill>
              </a:rPr>
              <a:t>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sz="2600" dirty="0" smtClean="0">
                <a:solidFill>
                  <a:schemeClr val="bg1"/>
                </a:solidFill>
              </a:rPr>
              <a:t>Setting up all the tech, and making sure things are running properly.</a:t>
            </a:r>
            <a:endParaRPr lang="en-ZA" sz="2600" dirty="0">
              <a:solidFill>
                <a:schemeClr val="bg1"/>
              </a:solidFill>
            </a:endParaRP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>
                <a:solidFill>
                  <a:schemeClr val="bg1"/>
                </a:solidFill>
              </a:rPr>
              <a:t>Make </a:t>
            </a:r>
            <a:r>
              <a:rPr lang="en-ZA" sz="2600" dirty="0">
                <a:solidFill>
                  <a:schemeClr val="bg1"/>
                </a:solidFill>
              </a:rPr>
              <a:t>sure you’re not wasting you advertising </a:t>
            </a:r>
            <a:r>
              <a:rPr lang="en-ZA" sz="2600" dirty="0" smtClean="0">
                <a:solidFill>
                  <a:schemeClr val="bg1"/>
                </a:solidFill>
              </a:rPr>
              <a:t>dollars on silly mistakes.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b="1" dirty="0" smtClean="0">
                <a:solidFill>
                  <a:schemeClr val="bg1"/>
                </a:solidFill>
              </a:rPr>
              <a:t>All the while running your own practice, managing staff &amp; working on patients</a:t>
            </a:r>
            <a:endParaRPr lang="en-ZA" sz="2600" b="1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8806" y="645888"/>
            <a:ext cx="108336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4000" b="1" u="sng" dirty="0" smtClean="0"/>
              <a:t>And Then You Need To Become An Expert On:</a:t>
            </a:r>
            <a:endParaRPr lang="en-ZA" sz="4000" b="1" u="sng" dirty="0"/>
          </a:p>
        </p:txBody>
      </p:sp>
    </p:spTree>
    <p:extLst>
      <p:ext uri="{BB962C8B-B14F-4D97-AF65-F5344CB8AC3E}">
        <p14:creationId xmlns:p14="http://schemas.microsoft.com/office/powerpoint/2010/main" val="318639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49880" y="1482054"/>
            <a:ext cx="12042120" cy="5249822"/>
          </a:xfrm>
        </p:spPr>
        <p:txBody>
          <a:bodyPr>
            <a:noAutofit/>
          </a:bodyPr>
          <a:lstStyle/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/>
              <a:t>The “Facebook Business Manager” and setting it up properly.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/>
              <a:t>Purchasing </a:t>
            </a:r>
            <a:r>
              <a:rPr lang="en-ZA" sz="2600" dirty="0"/>
              <a:t>website software &amp; hosting… and </a:t>
            </a:r>
            <a:r>
              <a:rPr lang="en-ZA" sz="2600" dirty="0" smtClean="0"/>
              <a:t>learning </a:t>
            </a:r>
            <a:r>
              <a:rPr lang="en-ZA" sz="2600" dirty="0"/>
              <a:t>how to set up funnels.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>
                <a:solidFill>
                  <a:schemeClr val="bg1"/>
                </a:solidFill>
              </a:rPr>
              <a:t>Sales Copy… and figuring out what </a:t>
            </a:r>
            <a:r>
              <a:rPr lang="en-ZA" sz="2600" dirty="0" smtClean="0">
                <a:solidFill>
                  <a:schemeClr val="bg1"/>
                </a:solidFill>
              </a:rPr>
              <a:t>Offers </a:t>
            </a:r>
            <a:r>
              <a:rPr lang="en-ZA" sz="2600" dirty="0">
                <a:solidFill>
                  <a:schemeClr val="bg1"/>
                </a:solidFill>
              </a:rPr>
              <a:t>work best.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>
                <a:solidFill>
                  <a:schemeClr val="bg1"/>
                </a:solidFill>
              </a:rPr>
              <a:t>Purchasing </a:t>
            </a:r>
            <a:r>
              <a:rPr lang="en-ZA" sz="2600" dirty="0">
                <a:solidFill>
                  <a:schemeClr val="bg1"/>
                </a:solidFill>
              </a:rPr>
              <a:t>Email Software… and learning how to </a:t>
            </a:r>
            <a:r>
              <a:rPr lang="en-ZA" sz="2600" dirty="0" smtClean="0">
                <a:solidFill>
                  <a:schemeClr val="bg1"/>
                </a:solidFill>
              </a:rPr>
              <a:t>set it up</a:t>
            </a:r>
            <a:r>
              <a:rPr lang="en-ZA" sz="2600" dirty="0">
                <a:solidFill>
                  <a:schemeClr val="bg1"/>
                </a:solidFill>
              </a:rPr>
              <a:t>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>
                <a:solidFill>
                  <a:schemeClr val="bg1"/>
                </a:solidFill>
              </a:rPr>
              <a:t>Email Copywriting… and </a:t>
            </a:r>
            <a:r>
              <a:rPr lang="en-ZA" sz="2600" dirty="0" smtClean="0">
                <a:solidFill>
                  <a:schemeClr val="bg1"/>
                </a:solidFill>
              </a:rPr>
              <a:t>creating your “follow-up </a:t>
            </a:r>
            <a:r>
              <a:rPr lang="en-ZA" sz="2600" dirty="0">
                <a:solidFill>
                  <a:schemeClr val="bg1"/>
                </a:solidFill>
              </a:rPr>
              <a:t>emails”.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>
                <a:solidFill>
                  <a:schemeClr val="bg1"/>
                </a:solidFill>
              </a:rPr>
              <a:t>Audience Research… and </a:t>
            </a:r>
            <a:r>
              <a:rPr lang="en-ZA" sz="2600" dirty="0" smtClean="0">
                <a:solidFill>
                  <a:schemeClr val="bg1"/>
                </a:solidFill>
              </a:rPr>
              <a:t>knowing how </a:t>
            </a:r>
            <a:r>
              <a:rPr lang="en-ZA" sz="2600" dirty="0">
                <a:solidFill>
                  <a:schemeClr val="bg1"/>
                </a:solidFill>
              </a:rPr>
              <a:t>to </a:t>
            </a:r>
            <a:r>
              <a:rPr lang="en-ZA" sz="2600" dirty="0" smtClean="0">
                <a:solidFill>
                  <a:schemeClr val="bg1"/>
                </a:solidFill>
              </a:rPr>
              <a:t>split-test different audiences.</a:t>
            </a:r>
            <a:endParaRPr lang="en-ZA" sz="2600" dirty="0">
              <a:solidFill>
                <a:schemeClr val="bg1"/>
              </a:solidFill>
            </a:endParaRP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>
                <a:solidFill>
                  <a:schemeClr val="bg1"/>
                </a:solidFill>
              </a:rPr>
              <a:t>Creating Look-a-Like audience of your ideal patients &amp; launching Re-targeting ads.</a:t>
            </a:r>
            <a:endParaRPr lang="en-ZA" sz="2600" dirty="0">
              <a:solidFill>
                <a:schemeClr val="bg1"/>
              </a:solidFill>
            </a:endParaRP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>
                <a:solidFill>
                  <a:schemeClr val="bg1"/>
                </a:solidFill>
              </a:rPr>
              <a:t>Creating multiple versions of your Ads and split-testing to reduce cost.</a:t>
            </a:r>
            <a:endParaRPr lang="en-ZA" sz="2600" dirty="0">
              <a:solidFill>
                <a:schemeClr val="bg1"/>
              </a:solidFill>
            </a:endParaRP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>
                <a:solidFill>
                  <a:schemeClr val="bg1"/>
                </a:solidFill>
              </a:rPr>
              <a:t>Know how </a:t>
            </a:r>
            <a:r>
              <a:rPr lang="en-ZA" sz="2600" dirty="0">
                <a:solidFill>
                  <a:schemeClr val="bg1"/>
                </a:solidFill>
              </a:rPr>
              <a:t>to run multiple </a:t>
            </a:r>
            <a:r>
              <a:rPr lang="en-ZA" sz="2600" dirty="0" smtClean="0">
                <a:solidFill>
                  <a:schemeClr val="bg1"/>
                </a:solidFill>
              </a:rPr>
              <a:t>campaigns at once… </a:t>
            </a:r>
            <a:r>
              <a:rPr lang="en-ZA" sz="2600" dirty="0">
                <a:solidFill>
                  <a:schemeClr val="bg1"/>
                </a:solidFill>
              </a:rPr>
              <a:t>To find the winning </a:t>
            </a:r>
            <a:r>
              <a:rPr lang="en-ZA" sz="2600" dirty="0" smtClean="0">
                <a:solidFill>
                  <a:schemeClr val="bg1"/>
                </a:solidFill>
              </a:rPr>
              <a:t>offers &amp; scale up.</a:t>
            </a:r>
            <a:endParaRPr lang="en-ZA" sz="2600" dirty="0">
              <a:solidFill>
                <a:schemeClr val="bg1"/>
              </a:solidFill>
            </a:endParaRP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>
                <a:solidFill>
                  <a:schemeClr val="bg1"/>
                </a:solidFill>
              </a:rPr>
              <a:t>Know when to switch-off campaigns… and </a:t>
            </a:r>
            <a:r>
              <a:rPr lang="en-ZA" sz="2600" dirty="0" smtClean="0">
                <a:solidFill>
                  <a:schemeClr val="bg1"/>
                </a:solidFill>
              </a:rPr>
              <a:t>use </a:t>
            </a:r>
            <a:r>
              <a:rPr lang="en-ZA" sz="2600" dirty="0">
                <a:solidFill>
                  <a:schemeClr val="bg1"/>
                </a:solidFill>
              </a:rPr>
              <a:t>data to deploy new campaigns</a:t>
            </a:r>
            <a:r>
              <a:rPr lang="en-ZA" sz="2600" dirty="0" smtClean="0">
                <a:solidFill>
                  <a:schemeClr val="bg1"/>
                </a:solidFill>
              </a:rPr>
              <a:t>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sz="2600" dirty="0" smtClean="0">
                <a:solidFill>
                  <a:schemeClr val="bg1"/>
                </a:solidFill>
              </a:rPr>
              <a:t>Setting up all the tech, and making sure things are running properly.</a:t>
            </a:r>
            <a:endParaRPr lang="en-ZA" sz="2600" dirty="0">
              <a:solidFill>
                <a:schemeClr val="bg1"/>
              </a:solidFill>
            </a:endParaRP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>
                <a:solidFill>
                  <a:schemeClr val="bg1"/>
                </a:solidFill>
              </a:rPr>
              <a:t>Make </a:t>
            </a:r>
            <a:r>
              <a:rPr lang="en-ZA" sz="2600" dirty="0">
                <a:solidFill>
                  <a:schemeClr val="bg1"/>
                </a:solidFill>
              </a:rPr>
              <a:t>sure you’re not wasting you advertising </a:t>
            </a:r>
            <a:r>
              <a:rPr lang="en-ZA" sz="2600" dirty="0" smtClean="0">
                <a:solidFill>
                  <a:schemeClr val="bg1"/>
                </a:solidFill>
              </a:rPr>
              <a:t>dollars on silly mistakes.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b="1" dirty="0" smtClean="0">
                <a:solidFill>
                  <a:schemeClr val="bg1"/>
                </a:solidFill>
              </a:rPr>
              <a:t>All the while running your own practice, managing staff &amp; working on patients</a:t>
            </a:r>
            <a:endParaRPr lang="en-ZA" sz="2600" b="1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8806" y="645888"/>
            <a:ext cx="108336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4000" b="1" u="sng" dirty="0" smtClean="0"/>
              <a:t>And Then You Need To Become An Expert On:</a:t>
            </a:r>
            <a:endParaRPr lang="en-ZA" sz="4000" b="1" u="sng" dirty="0"/>
          </a:p>
        </p:txBody>
      </p:sp>
    </p:spTree>
    <p:extLst>
      <p:ext uri="{BB962C8B-B14F-4D97-AF65-F5344CB8AC3E}">
        <p14:creationId xmlns:p14="http://schemas.microsoft.com/office/powerpoint/2010/main" val="763137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49880" y="1482054"/>
            <a:ext cx="12042120" cy="5249822"/>
          </a:xfrm>
        </p:spPr>
        <p:txBody>
          <a:bodyPr>
            <a:noAutofit/>
          </a:bodyPr>
          <a:lstStyle/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/>
              <a:t>The “Facebook Business Manager” and setting it up properly.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/>
              <a:t>Purchasing </a:t>
            </a:r>
            <a:r>
              <a:rPr lang="en-ZA" sz="2600" dirty="0"/>
              <a:t>website software &amp; hosting… and </a:t>
            </a:r>
            <a:r>
              <a:rPr lang="en-ZA" sz="2600" dirty="0" smtClean="0"/>
              <a:t>learning </a:t>
            </a:r>
            <a:r>
              <a:rPr lang="en-ZA" sz="2600" dirty="0"/>
              <a:t>how to set up funnels.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/>
              <a:t>Sales Copy… and figuring out what </a:t>
            </a:r>
            <a:r>
              <a:rPr lang="en-ZA" sz="2600" dirty="0" smtClean="0"/>
              <a:t>Offers </a:t>
            </a:r>
            <a:r>
              <a:rPr lang="en-ZA" sz="2600" dirty="0"/>
              <a:t>work best.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>
                <a:solidFill>
                  <a:schemeClr val="bg1"/>
                </a:solidFill>
              </a:rPr>
              <a:t>Purchasing </a:t>
            </a:r>
            <a:r>
              <a:rPr lang="en-ZA" sz="2600" dirty="0">
                <a:solidFill>
                  <a:schemeClr val="bg1"/>
                </a:solidFill>
              </a:rPr>
              <a:t>Email Software… and learning how to </a:t>
            </a:r>
            <a:r>
              <a:rPr lang="en-ZA" sz="2600" dirty="0" smtClean="0">
                <a:solidFill>
                  <a:schemeClr val="bg1"/>
                </a:solidFill>
              </a:rPr>
              <a:t>set it up</a:t>
            </a:r>
            <a:r>
              <a:rPr lang="en-ZA" sz="2600" dirty="0">
                <a:solidFill>
                  <a:schemeClr val="bg1"/>
                </a:solidFill>
              </a:rPr>
              <a:t>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>
                <a:solidFill>
                  <a:schemeClr val="bg1"/>
                </a:solidFill>
              </a:rPr>
              <a:t>Email Copywriting… and </a:t>
            </a:r>
            <a:r>
              <a:rPr lang="en-ZA" sz="2600" dirty="0" smtClean="0">
                <a:solidFill>
                  <a:schemeClr val="bg1"/>
                </a:solidFill>
              </a:rPr>
              <a:t>creating your “follow-up </a:t>
            </a:r>
            <a:r>
              <a:rPr lang="en-ZA" sz="2600" dirty="0">
                <a:solidFill>
                  <a:schemeClr val="bg1"/>
                </a:solidFill>
              </a:rPr>
              <a:t>emails”.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>
                <a:solidFill>
                  <a:schemeClr val="bg1"/>
                </a:solidFill>
              </a:rPr>
              <a:t>Audience Research… and </a:t>
            </a:r>
            <a:r>
              <a:rPr lang="en-ZA" sz="2600" dirty="0" smtClean="0">
                <a:solidFill>
                  <a:schemeClr val="bg1"/>
                </a:solidFill>
              </a:rPr>
              <a:t>knowing how </a:t>
            </a:r>
            <a:r>
              <a:rPr lang="en-ZA" sz="2600" dirty="0">
                <a:solidFill>
                  <a:schemeClr val="bg1"/>
                </a:solidFill>
              </a:rPr>
              <a:t>to </a:t>
            </a:r>
            <a:r>
              <a:rPr lang="en-ZA" sz="2600" dirty="0" smtClean="0">
                <a:solidFill>
                  <a:schemeClr val="bg1"/>
                </a:solidFill>
              </a:rPr>
              <a:t>split-test different audiences.</a:t>
            </a:r>
            <a:endParaRPr lang="en-ZA" sz="2600" dirty="0">
              <a:solidFill>
                <a:schemeClr val="bg1"/>
              </a:solidFill>
            </a:endParaRP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>
                <a:solidFill>
                  <a:schemeClr val="bg1"/>
                </a:solidFill>
              </a:rPr>
              <a:t>Creating Look-a-Like audience of your ideal patients &amp; launching Re-targeting ads.</a:t>
            </a:r>
            <a:endParaRPr lang="en-ZA" sz="2600" dirty="0">
              <a:solidFill>
                <a:schemeClr val="bg1"/>
              </a:solidFill>
            </a:endParaRP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>
                <a:solidFill>
                  <a:schemeClr val="bg1"/>
                </a:solidFill>
              </a:rPr>
              <a:t>Creating multiple versions of your Ads and split-testing to reduce cost.</a:t>
            </a:r>
            <a:endParaRPr lang="en-ZA" sz="2600" dirty="0">
              <a:solidFill>
                <a:schemeClr val="bg1"/>
              </a:solidFill>
            </a:endParaRP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>
                <a:solidFill>
                  <a:schemeClr val="bg1"/>
                </a:solidFill>
              </a:rPr>
              <a:t>Know how </a:t>
            </a:r>
            <a:r>
              <a:rPr lang="en-ZA" sz="2600" dirty="0">
                <a:solidFill>
                  <a:schemeClr val="bg1"/>
                </a:solidFill>
              </a:rPr>
              <a:t>to run multiple </a:t>
            </a:r>
            <a:r>
              <a:rPr lang="en-ZA" sz="2600" dirty="0" smtClean="0">
                <a:solidFill>
                  <a:schemeClr val="bg1"/>
                </a:solidFill>
              </a:rPr>
              <a:t>campaigns at once… </a:t>
            </a:r>
            <a:r>
              <a:rPr lang="en-ZA" sz="2600" dirty="0">
                <a:solidFill>
                  <a:schemeClr val="bg1"/>
                </a:solidFill>
              </a:rPr>
              <a:t>To find the winning </a:t>
            </a:r>
            <a:r>
              <a:rPr lang="en-ZA" sz="2600" dirty="0" smtClean="0">
                <a:solidFill>
                  <a:schemeClr val="bg1"/>
                </a:solidFill>
              </a:rPr>
              <a:t>offers &amp; scale up.</a:t>
            </a:r>
            <a:endParaRPr lang="en-ZA" sz="2600" dirty="0">
              <a:solidFill>
                <a:schemeClr val="bg1"/>
              </a:solidFill>
            </a:endParaRP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>
                <a:solidFill>
                  <a:schemeClr val="bg1"/>
                </a:solidFill>
              </a:rPr>
              <a:t>Know when to switch-off campaigns… and </a:t>
            </a:r>
            <a:r>
              <a:rPr lang="en-ZA" sz="2600" dirty="0" smtClean="0">
                <a:solidFill>
                  <a:schemeClr val="bg1"/>
                </a:solidFill>
              </a:rPr>
              <a:t>use </a:t>
            </a:r>
            <a:r>
              <a:rPr lang="en-ZA" sz="2600" dirty="0">
                <a:solidFill>
                  <a:schemeClr val="bg1"/>
                </a:solidFill>
              </a:rPr>
              <a:t>data to deploy new campaigns</a:t>
            </a:r>
            <a:r>
              <a:rPr lang="en-ZA" sz="2600" dirty="0" smtClean="0">
                <a:solidFill>
                  <a:schemeClr val="bg1"/>
                </a:solidFill>
              </a:rPr>
              <a:t>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sz="2600" dirty="0" smtClean="0">
                <a:solidFill>
                  <a:schemeClr val="bg1"/>
                </a:solidFill>
              </a:rPr>
              <a:t>Setting up all the tech, and making sure things are running properly.</a:t>
            </a:r>
            <a:endParaRPr lang="en-ZA" sz="2600" dirty="0">
              <a:solidFill>
                <a:schemeClr val="bg1"/>
              </a:solidFill>
            </a:endParaRP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>
                <a:solidFill>
                  <a:schemeClr val="bg1"/>
                </a:solidFill>
              </a:rPr>
              <a:t>Make </a:t>
            </a:r>
            <a:r>
              <a:rPr lang="en-ZA" sz="2600" dirty="0">
                <a:solidFill>
                  <a:schemeClr val="bg1"/>
                </a:solidFill>
              </a:rPr>
              <a:t>sure you’re not wasting you advertising </a:t>
            </a:r>
            <a:r>
              <a:rPr lang="en-ZA" sz="2600" dirty="0" smtClean="0">
                <a:solidFill>
                  <a:schemeClr val="bg1"/>
                </a:solidFill>
              </a:rPr>
              <a:t>dollars on silly mistakes.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b="1" dirty="0" smtClean="0">
                <a:solidFill>
                  <a:schemeClr val="bg1"/>
                </a:solidFill>
              </a:rPr>
              <a:t>All the while running your own practice, managing staff &amp; working on patients</a:t>
            </a:r>
            <a:endParaRPr lang="en-ZA" sz="2600" b="1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8806" y="645888"/>
            <a:ext cx="108336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4000" b="1" u="sng" dirty="0" smtClean="0"/>
              <a:t>And Then You Need To Become An Expert On:</a:t>
            </a:r>
            <a:endParaRPr lang="en-ZA" sz="4000" b="1" u="sng" dirty="0"/>
          </a:p>
        </p:txBody>
      </p:sp>
    </p:spTree>
    <p:extLst>
      <p:ext uri="{BB962C8B-B14F-4D97-AF65-F5344CB8AC3E}">
        <p14:creationId xmlns:p14="http://schemas.microsoft.com/office/powerpoint/2010/main" val="1404370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49880" y="1482054"/>
            <a:ext cx="12042120" cy="5249822"/>
          </a:xfrm>
        </p:spPr>
        <p:txBody>
          <a:bodyPr>
            <a:noAutofit/>
          </a:bodyPr>
          <a:lstStyle/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/>
              <a:t>The “Facebook Business Manager” and setting it up properly.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/>
              <a:t>Purchasing </a:t>
            </a:r>
            <a:r>
              <a:rPr lang="en-ZA" sz="2600" dirty="0"/>
              <a:t>website software &amp; hosting… and </a:t>
            </a:r>
            <a:r>
              <a:rPr lang="en-ZA" sz="2600" dirty="0" smtClean="0"/>
              <a:t>learning </a:t>
            </a:r>
            <a:r>
              <a:rPr lang="en-ZA" sz="2600" dirty="0"/>
              <a:t>how to set up funnels.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/>
              <a:t>Sales Copy… and figuring out what </a:t>
            </a:r>
            <a:r>
              <a:rPr lang="en-ZA" sz="2600" dirty="0" smtClean="0"/>
              <a:t>Offers </a:t>
            </a:r>
            <a:r>
              <a:rPr lang="en-ZA" sz="2600" dirty="0"/>
              <a:t>work best.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/>
              <a:t>Purchasing </a:t>
            </a:r>
            <a:r>
              <a:rPr lang="en-ZA" sz="2600" dirty="0"/>
              <a:t>Email Software… and learning how to </a:t>
            </a:r>
            <a:r>
              <a:rPr lang="en-ZA" sz="2600" dirty="0" smtClean="0"/>
              <a:t>set it up</a:t>
            </a:r>
            <a:r>
              <a:rPr lang="en-ZA" sz="2600" dirty="0"/>
              <a:t>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>
                <a:solidFill>
                  <a:schemeClr val="bg1"/>
                </a:solidFill>
              </a:rPr>
              <a:t>Email Copywriting… and </a:t>
            </a:r>
            <a:r>
              <a:rPr lang="en-ZA" sz="2600" dirty="0" smtClean="0">
                <a:solidFill>
                  <a:schemeClr val="bg1"/>
                </a:solidFill>
              </a:rPr>
              <a:t>creating your “follow-up </a:t>
            </a:r>
            <a:r>
              <a:rPr lang="en-ZA" sz="2600" dirty="0">
                <a:solidFill>
                  <a:schemeClr val="bg1"/>
                </a:solidFill>
              </a:rPr>
              <a:t>emails”.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>
                <a:solidFill>
                  <a:schemeClr val="bg1"/>
                </a:solidFill>
              </a:rPr>
              <a:t>Audience Research… and </a:t>
            </a:r>
            <a:r>
              <a:rPr lang="en-ZA" sz="2600" dirty="0" smtClean="0">
                <a:solidFill>
                  <a:schemeClr val="bg1"/>
                </a:solidFill>
              </a:rPr>
              <a:t>knowing how </a:t>
            </a:r>
            <a:r>
              <a:rPr lang="en-ZA" sz="2600" dirty="0">
                <a:solidFill>
                  <a:schemeClr val="bg1"/>
                </a:solidFill>
              </a:rPr>
              <a:t>to </a:t>
            </a:r>
            <a:r>
              <a:rPr lang="en-ZA" sz="2600" dirty="0" smtClean="0">
                <a:solidFill>
                  <a:schemeClr val="bg1"/>
                </a:solidFill>
              </a:rPr>
              <a:t>split-test different audiences.</a:t>
            </a:r>
            <a:endParaRPr lang="en-ZA" sz="2600" dirty="0">
              <a:solidFill>
                <a:schemeClr val="bg1"/>
              </a:solidFill>
            </a:endParaRP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>
                <a:solidFill>
                  <a:schemeClr val="bg1"/>
                </a:solidFill>
              </a:rPr>
              <a:t>Creating Look-a-Like audience of your ideal patients &amp; launching Re-targeting ads.</a:t>
            </a:r>
            <a:endParaRPr lang="en-ZA" sz="2600" dirty="0">
              <a:solidFill>
                <a:schemeClr val="bg1"/>
              </a:solidFill>
            </a:endParaRP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>
                <a:solidFill>
                  <a:schemeClr val="bg1"/>
                </a:solidFill>
              </a:rPr>
              <a:t>Creating multiple versions of your Ads and split-testing to reduce cost.</a:t>
            </a:r>
            <a:endParaRPr lang="en-ZA" sz="2600" dirty="0">
              <a:solidFill>
                <a:schemeClr val="bg1"/>
              </a:solidFill>
            </a:endParaRP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>
                <a:solidFill>
                  <a:schemeClr val="bg1"/>
                </a:solidFill>
              </a:rPr>
              <a:t>Know how </a:t>
            </a:r>
            <a:r>
              <a:rPr lang="en-ZA" sz="2600" dirty="0">
                <a:solidFill>
                  <a:schemeClr val="bg1"/>
                </a:solidFill>
              </a:rPr>
              <a:t>to run multiple </a:t>
            </a:r>
            <a:r>
              <a:rPr lang="en-ZA" sz="2600" dirty="0" smtClean="0">
                <a:solidFill>
                  <a:schemeClr val="bg1"/>
                </a:solidFill>
              </a:rPr>
              <a:t>campaigns at once… </a:t>
            </a:r>
            <a:r>
              <a:rPr lang="en-ZA" sz="2600" dirty="0">
                <a:solidFill>
                  <a:schemeClr val="bg1"/>
                </a:solidFill>
              </a:rPr>
              <a:t>To find the winning </a:t>
            </a:r>
            <a:r>
              <a:rPr lang="en-ZA" sz="2600" dirty="0" smtClean="0">
                <a:solidFill>
                  <a:schemeClr val="bg1"/>
                </a:solidFill>
              </a:rPr>
              <a:t>offers &amp; scale up.</a:t>
            </a:r>
            <a:endParaRPr lang="en-ZA" sz="2600" dirty="0">
              <a:solidFill>
                <a:schemeClr val="bg1"/>
              </a:solidFill>
            </a:endParaRP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>
                <a:solidFill>
                  <a:schemeClr val="bg1"/>
                </a:solidFill>
              </a:rPr>
              <a:t>Know when to switch-off campaigns… and </a:t>
            </a:r>
            <a:r>
              <a:rPr lang="en-ZA" sz="2600" dirty="0" smtClean="0">
                <a:solidFill>
                  <a:schemeClr val="bg1"/>
                </a:solidFill>
              </a:rPr>
              <a:t>use </a:t>
            </a:r>
            <a:r>
              <a:rPr lang="en-ZA" sz="2600" dirty="0">
                <a:solidFill>
                  <a:schemeClr val="bg1"/>
                </a:solidFill>
              </a:rPr>
              <a:t>data to deploy new campaigns</a:t>
            </a:r>
            <a:r>
              <a:rPr lang="en-ZA" sz="2600" dirty="0" smtClean="0">
                <a:solidFill>
                  <a:schemeClr val="bg1"/>
                </a:solidFill>
              </a:rPr>
              <a:t>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sz="2600" dirty="0" smtClean="0">
                <a:solidFill>
                  <a:schemeClr val="bg1"/>
                </a:solidFill>
              </a:rPr>
              <a:t>Setting up all the tech, and making sure things are running properly.</a:t>
            </a:r>
            <a:endParaRPr lang="en-ZA" sz="2600" dirty="0">
              <a:solidFill>
                <a:schemeClr val="bg1"/>
              </a:solidFill>
            </a:endParaRP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>
                <a:solidFill>
                  <a:schemeClr val="bg1"/>
                </a:solidFill>
              </a:rPr>
              <a:t>Make </a:t>
            </a:r>
            <a:r>
              <a:rPr lang="en-ZA" sz="2600" dirty="0">
                <a:solidFill>
                  <a:schemeClr val="bg1"/>
                </a:solidFill>
              </a:rPr>
              <a:t>sure you’re not wasting you advertising </a:t>
            </a:r>
            <a:r>
              <a:rPr lang="en-ZA" sz="2600" dirty="0" smtClean="0">
                <a:solidFill>
                  <a:schemeClr val="bg1"/>
                </a:solidFill>
              </a:rPr>
              <a:t>dollars on silly mistakes.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b="1" dirty="0" smtClean="0">
                <a:solidFill>
                  <a:schemeClr val="bg1"/>
                </a:solidFill>
              </a:rPr>
              <a:t>All the while running your own practice, managing staff &amp; working on patients</a:t>
            </a:r>
            <a:endParaRPr lang="en-ZA" sz="2600" b="1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8806" y="645888"/>
            <a:ext cx="108336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4000" b="1" u="sng" dirty="0" smtClean="0"/>
              <a:t>And Then You Need To Become An Expert On:</a:t>
            </a:r>
            <a:endParaRPr lang="en-ZA" sz="4000" b="1" u="sng" dirty="0"/>
          </a:p>
        </p:txBody>
      </p:sp>
    </p:spTree>
    <p:extLst>
      <p:ext uri="{BB962C8B-B14F-4D97-AF65-F5344CB8AC3E}">
        <p14:creationId xmlns:p14="http://schemas.microsoft.com/office/powerpoint/2010/main" val="1083166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49880" y="1482054"/>
            <a:ext cx="12042120" cy="5249822"/>
          </a:xfrm>
        </p:spPr>
        <p:txBody>
          <a:bodyPr>
            <a:noAutofit/>
          </a:bodyPr>
          <a:lstStyle/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/>
              <a:t>The “Facebook Business Manager” and setting it up properly.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/>
              <a:t>Purchasing </a:t>
            </a:r>
            <a:r>
              <a:rPr lang="en-ZA" sz="2600" dirty="0"/>
              <a:t>website software &amp; hosting… and </a:t>
            </a:r>
            <a:r>
              <a:rPr lang="en-ZA" sz="2600" dirty="0" smtClean="0"/>
              <a:t>learning </a:t>
            </a:r>
            <a:r>
              <a:rPr lang="en-ZA" sz="2600" dirty="0"/>
              <a:t>how to set up funnels.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/>
              <a:t>Sales Copy… and figuring out what </a:t>
            </a:r>
            <a:r>
              <a:rPr lang="en-ZA" sz="2600" dirty="0" smtClean="0"/>
              <a:t>Offers </a:t>
            </a:r>
            <a:r>
              <a:rPr lang="en-ZA" sz="2600" dirty="0"/>
              <a:t>work best.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/>
              <a:t>Purchasing </a:t>
            </a:r>
            <a:r>
              <a:rPr lang="en-ZA" sz="2600" dirty="0"/>
              <a:t>Email Software… and learning how to </a:t>
            </a:r>
            <a:r>
              <a:rPr lang="en-ZA" sz="2600" dirty="0" smtClean="0"/>
              <a:t>set it up</a:t>
            </a:r>
            <a:r>
              <a:rPr lang="en-ZA" sz="2600" dirty="0"/>
              <a:t>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/>
              <a:t>Email Copywriting… and </a:t>
            </a:r>
            <a:r>
              <a:rPr lang="en-ZA" sz="2600" dirty="0" smtClean="0"/>
              <a:t>creating your “follow-up </a:t>
            </a:r>
            <a:r>
              <a:rPr lang="en-ZA" sz="2600" dirty="0"/>
              <a:t>emails”.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>
                <a:solidFill>
                  <a:schemeClr val="bg1"/>
                </a:solidFill>
              </a:rPr>
              <a:t>Audience Research… and </a:t>
            </a:r>
            <a:r>
              <a:rPr lang="en-ZA" sz="2600" dirty="0" smtClean="0">
                <a:solidFill>
                  <a:schemeClr val="bg1"/>
                </a:solidFill>
              </a:rPr>
              <a:t>knowing how </a:t>
            </a:r>
            <a:r>
              <a:rPr lang="en-ZA" sz="2600" dirty="0">
                <a:solidFill>
                  <a:schemeClr val="bg1"/>
                </a:solidFill>
              </a:rPr>
              <a:t>to </a:t>
            </a:r>
            <a:r>
              <a:rPr lang="en-ZA" sz="2600" dirty="0" smtClean="0">
                <a:solidFill>
                  <a:schemeClr val="bg1"/>
                </a:solidFill>
              </a:rPr>
              <a:t>split-test different audiences.</a:t>
            </a:r>
            <a:endParaRPr lang="en-ZA" sz="2600" dirty="0">
              <a:solidFill>
                <a:schemeClr val="bg1"/>
              </a:solidFill>
            </a:endParaRP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>
                <a:solidFill>
                  <a:schemeClr val="bg1"/>
                </a:solidFill>
              </a:rPr>
              <a:t>Creating Look-a-Like audience of your ideal patients &amp; launching Re-targeting ads.</a:t>
            </a:r>
            <a:endParaRPr lang="en-ZA" sz="2600" dirty="0">
              <a:solidFill>
                <a:schemeClr val="bg1"/>
              </a:solidFill>
            </a:endParaRP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>
                <a:solidFill>
                  <a:schemeClr val="bg1"/>
                </a:solidFill>
              </a:rPr>
              <a:t>Creating multiple versions of your Ads and split-testing to reduce cost.</a:t>
            </a:r>
            <a:endParaRPr lang="en-ZA" sz="2600" dirty="0">
              <a:solidFill>
                <a:schemeClr val="bg1"/>
              </a:solidFill>
            </a:endParaRP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>
                <a:solidFill>
                  <a:schemeClr val="bg1"/>
                </a:solidFill>
              </a:rPr>
              <a:t>Know how </a:t>
            </a:r>
            <a:r>
              <a:rPr lang="en-ZA" sz="2600" dirty="0">
                <a:solidFill>
                  <a:schemeClr val="bg1"/>
                </a:solidFill>
              </a:rPr>
              <a:t>to run multiple </a:t>
            </a:r>
            <a:r>
              <a:rPr lang="en-ZA" sz="2600" dirty="0" smtClean="0">
                <a:solidFill>
                  <a:schemeClr val="bg1"/>
                </a:solidFill>
              </a:rPr>
              <a:t>campaigns at once… </a:t>
            </a:r>
            <a:r>
              <a:rPr lang="en-ZA" sz="2600" dirty="0">
                <a:solidFill>
                  <a:schemeClr val="bg1"/>
                </a:solidFill>
              </a:rPr>
              <a:t>To find the winning </a:t>
            </a:r>
            <a:r>
              <a:rPr lang="en-ZA" sz="2600" dirty="0" smtClean="0">
                <a:solidFill>
                  <a:schemeClr val="bg1"/>
                </a:solidFill>
              </a:rPr>
              <a:t>offers &amp; scale up.</a:t>
            </a:r>
            <a:endParaRPr lang="en-ZA" sz="2600" dirty="0">
              <a:solidFill>
                <a:schemeClr val="bg1"/>
              </a:solidFill>
            </a:endParaRP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>
                <a:solidFill>
                  <a:schemeClr val="bg1"/>
                </a:solidFill>
              </a:rPr>
              <a:t>Know when to switch-off campaigns… and </a:t>
            </a:r>
            <a:r>
              <a:rPr lang="en-ZA" sz="2600" dirty="0" smtClean="0">
                <a:solidFill>
                  <a:schemeClr val="bg1"/>
                </a:solidFill>
              </a:rPr>
              <a:t>use </a:t>
            </a:r>
            <a:r>
              <a:rPr lang="en-ZA" sz="2600" dirty="0">
                <a:solidFill>
                  <a:schemeClr val="bg1"/>
                </a:solidFill>
              </a:rPr>
              <a:t>data to deploy new campaigns</a:t>
            </a:r>
            <a:r>
              <a:rPr lang="en-ZA" sz="2600" dirty="0" smtClean="0">
                <a:solidFill>
                  <a:schemeClr val="bg1"/>
                </a:solidFill>
              </a:rPr>
              <a:t>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sz="2600" dirty="0" smtClean="0">
                <a:solidFill>
                  <a:schemeClr val="bg1"/>
                </a:solidFill>
              </a:rPr>
              <a:t>Setting up all the tech, and making sure things are running properly.</a:t>
            </a:r>
            <a:endParaRPr lang="en-ZA" sz="2600" dirty="0">
              <a:solidFill>
                <a:schemeClr val="bg1"/>
              </a:solidFill>
            </a:endParaRP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>
                <a:solidFill>
                  <a:schemeClr val="bg1"/>
                </a:solidFill>
              </a:rPr>
              <a:t>Make </a:t>
            </a:r>
            <a:r>
              <a:rPr lang="en-ZA" sz="2600" dirty="0">
                <a:solidFill>
                  <a:schemeClr val="bg1"/>
                </a:solidFill>
              </a:rPr>
              <a:t>sure you’re not wasting you advertising </a:t>
            </a:r>
            <a:r>
              <a:rPr lang="en-ZA" sz="2600" dirty="0" smtClean="0">
                <a:solidFill>
                  <a:schemeClr val="bg1"/>
                </a:solidFill>
              </a:rPr>
              <a:t>dollars on silly mistakes.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b="1" dirty="0" smtClean="0">
                <a:solidFill>
                  <a:schemeClr val="bg1"/>
                </a:solidFill>
              </a:rPr>
              <a:t>All the while running your own practice, managing staff &amp; working on patients</a:t>
            </a:r>
            <a:endParaRPr lang="en-ZA" sz="2600" b="1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8806" y="645888"/>
            <a:ext cx="108336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4000" b="1" u="sng" dirty="0" smtClean="0"/>
              <a:t>And Then You Need To Become An Expert On:</a:t>
            </a:r>
            <a:endParaRPr lang="en-ZA" sz="4000" b="1" u="sng" dirty="0"/>
          </a:p>
        </p:txBody>
      </p:sp>
    </p:spTree>
    <p:extLst>
      <p:ext uri="{BB962C8B-B14F-4D97-AF65-F5344CB8AC3E}">
        <p14:creationId xmlns:p14="http://schemas.microsoft.com/office/powerpoint/2010/main" val="3770201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49880" y="1482054"/>
            <a:ext cx="12042120" cy="5249822"/>
          </a:xfrm>
        </p:spPr>
        <p:txBody>
          <a:bodyPr>
            <a:noAutofit/>
          </a:bodyPr>
          <a:lstStyle/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/>
              <a:t>The “Facebook Business Manager” and setting it up properly.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/>
              <a:t>Purchasing </a:t>
            </a:r>
            <a:r>
              <a:rPr lang="en-ZA" sz="2600" dirty="0"/>
              <a:t>website software &amp; hosting… and </a:t>
            </a:r>
            <a:r>
              <a:rPr lang="en-ZA" sz="2600" dirty="0" smtClean="0"/>
              <a:t>learning </a:t>
            </a:r>
            <a:r>
              <a:rPr lang="en-ZA" sz="2600" dirty="0"/>
              <a:t>how to set up funnels.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/>
              <a:t>Sales Copy… and figuring out what </a:t>
            </a:r>
            <a:r>
              <a:rPr lang="en-ZA" sz="2600" dirty="0" smtClean="0"/>
              <a:t>Offers </a:t>
            </a:r>
            <a:r>
              <a:rPr lang="en-ZA" sz="2600" dirty="0"/>
              <a:t>work best.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/>
              <a:t>Purchasing </a:t>
            </a:r>
            <a:r>
              <a:rPr lang="en-ZA" sz="2600" dirty="0"/>
              <a:t>Email Software… and learning how to </a:t>
            </a:r>
            <a:r>
              <a:rPr lang="en-ZA" sz="2600" dirty="0" smtClean="0"/>
              <a:t>set it up</a:t>
            </a:r>
            <a:r>
              <a:rPr lang="en-ZA" sz="2600" dirty="0"/>
              <a:t>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/>
              <a:t>Email Copywriting… and </a:t>
            </a:r>
            <a:r>
              <a:rPr lang="en-ZA" sz="2600" dirty="0" smtClean="0"/>
              <a:t>creating your “follow-up </a:t>
            </a:r>
            <a:r>
              <a:rPr lang="en-ZA" sz="2600" dirty="0"/>
              <a:t>emails”.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/>
              <a:t>Audience Research… and </a:t>
            </a:r>
            <a:r>
              <a:rPr lang="en-ZA" sz="2600" dirty="0" smtClean="0"/>
              <a:t>knowing how </a:t>
            </a:r>
            <a:r>
              <a:rPr lang="en-ZA" sz="2600" dirty="0"/>
              <a:t>to </a:t>
            </a:r>
            <a:r>
              <a:rPr lang="en-ZA" sz="2600" dirty="0" smtClean="0"/>
              <a:t>split-test different audiences.</a:t>
            </a:r>
            <a:endParaRPr lang="en-ZA" sz="2600" dirty="0"/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>
                <a:solidFill>
                  <a:schemeClr val="bg1"/>
                </a:solidFill>
              </a:rPr>
              <a:t>Creating Look-a-Like audience of your ideal patients &amp; launching Re-targeting ads.</a:t>
            </a:r>
            <a:endParaRPr lang="en-ZA" sz="2600" dirty="0">
              <a:solidFill>
                <a:schemeClr val="bg1"/>
              </a:solidFill>
            </a:endParaRP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>
                <a:solidFill>
                  <a:schemeClr val="bg1"/>
                </a:solidFill>
              </a:rPr>
              <a:t>Creating multiple versions of your Ads and split-testing to reduce cost.</a:t>
            </a:r>
            <a:endParaRPr lang="en-ZA" sz="2600" dirty="0">
              <a:solidFill>
                <a:schemeClr val="bg1"/>
              </a:solidFill>
            </a:endParaRP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>
                <a:solidFill>
                  <a:schemeClr val="bg1"/>
                </a:solidFill>
              </a:rPr>
              <a:t>Know how </a:t>
            </a:r>
            <a:r>
              <a:rPr lang="en-ZA" sz="2600" dirty="0">
                <a:solidFill>
                  <a:schemeClr val="bg1"/>
                </a:solidFill>
              </a:rPr>
              <a:t>to run multiple </a:t>
            </a:r>
            <a:r>
              <a:rPr lang="en-ZA" sz="2600" dirty="0" smtClean="0">
                <a:solidFill>
                  <a:schemeClr val="bg1"/>
                </a:solidFill>
              </a:rPr>
              <a:t>campaigns at once… </a:t>
            </a:r>
            <a:r>
              <a:rPr lang="en-ZA" sz="2600" dirty="0">
                <a:solidFill>
                  <a:schemeClr val="bg1"/>
                </a:solidFill>
              </a:rPr>
              <a:t>To find the winning </a:t>
            </a:r>
            <a:r>
              <a:rPr lang="en-ZA" sz="2600" dirty="0" smtClean="0">
                <a:solidFill>
                  <a:schemeClr val="bg1"/>
                </a:solidFill>
              </a:rPr>
              <a:t>offers &amp; scale up.</a:t>
            </a:r>
            <a:endParaRPr lang="en-ZA" sz="2600" dirty="0">
              <a:solidFill>
                <a:schemeClr val="bg1"/>
              </a:solidFill>
            </a:endParaRP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>
                <a:solidFill>
                  <a:schemeClr val="bg1"/>
                </a:solidFill>
              </a:rPr>
              <a:t>Know when to switch-off campaigns… and </a:t>
            </a:r>
            <a:r>
              <a:rPr lang="en-ZA" sz="2600" dirty="0" smtClean="0">
                <a:solidFill>
                  <a:schemeClr val="bg1"/>
                </a:solidFill>
              </a:rPr>
              <a:t>use </a:t>
            </a:r>
            <a:r>
              <a:rPr lang="en-ZA" sz="2600" dirty="0">
                <a:solidFill>
                  <a:schemeClr val="bg1"/>
                </a:solidFill>
              </a:rPr>
              <a:t>data to deploy new campaigns</a:t>
            </a:r>
            <a:r>
              <a:rPr lang="en-ZA" sz="2600" dirty="0" smtClean="0">
                <a:solidFill>
                  <a:schemeClr val="bg1"/>
                </a:solidFill>
              </a:rPr>
              <a:t>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sz="2600" dirty="0" smtClean="0">
                <a:solidFill>
                  <a:schemeClr val="bg1"/>
                </a:solidFill>
              </a:rPr>
              <a:t>Setting up all the tech, and making sure things are running properly.</a:t>
            </a:r>
            <a:endParaRPr lang="en-ZA" sz="2600" dirty="0">
              <a:solidFill>
                <a:schemeClr val="bg1"/>
              </a:solidFill>
            </a:endParaRP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>
                <a:solidFill>
                  <a:schemeClr val="bg1"/>
                </a:solidFill>
              </a:rPr>
              <a:t>Make </a:t>
            </a:r>
            <a:r>
              <a:rPr lang="en-ZA" sz="2600" dirty="0">
                <a:solidFill>
                  <a:schemeClr val="bg1"/>
                </a:solidFill>
              </a:rPr>
              <a:t>sure you’re not wasting you advertising </a:t>
            </a:r>
            <a:r>
              <a:rPr lang="en-ZA" sz="2600" dirty="0" smtClean="0">
                <a:solidFill>
                  <a:schemeClr val="bg1"/>
                </a:solidFill>
              </a:rPr>
              <a:t>dollars on silly mistakes.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b="1" dirty="0" smtClean="0">
                <a:solidFill>
                  <a:schemeClr val="bg1"/>
                </a:solidFill>
              </a:rPr>
              <a:t>All the while running your own practice, managing staff &amp; working on patients</a:t>
            </a:r>
            <a:endParaRPr lang="en-ZA" sz="2600" b="1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8806" y="645888"/>
            <a:ext cx="108336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4000" b="1" u="sng" dirty="0" smtClean="0"/>
              <a:t>And Then You Need To Become An Expert On:</a:t>
            </a:r>
            <a:endParaRPr lang="en-ZA" sz="4000" b="1" u="sng" dirty="0"/>
          </a:p>
        </p:txBody>
      </p:sp>
    </p:spTree>
    <p:extLst>
      <p:ext uri="{BB962C8B-B14F-4D97-AF65-F5344CB8AC3E}">
        <p14:creationId xmlns:p14="http://schemas.microsoft.com/office/powerpoint/2010/main" val="3504580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49880" y="1482054"/>
            <a:ext cx="12042120" cy="5249822"/>
          </a:xfrm>
        </p:spPr>
        <p:txBody>
          <a:bodyPr>
            <a:noAutofit/>
          </a:bodyPr>
          <a:lstStyle/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/>
              <a:t>The “Facebook Business Manager” and setting it up properly.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/>
              <a:t>Purchasing </a:t>
            </a:r>
            <a:r>
              <a:rPr lang="en-ZA" sz="2600" dirty="0"/>
              <a:t>website software &amp; hosting… and </a:t>
            </a:r>
            <a:r>
              <a:rPr lang="en-ZA" sz="2600" dirty="0" smtClean="0"/>
              <a:t>learning </a:t>
            </a:r>
            <a:r>
              <a:rPr lang="en-ZA" sz="2600" dirty="0"/>
              <a:t>how to set up funnels.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/>
              <a:t>Sales Copy… and figuring out what </a:t>
            </a:r>
            <a:r>
              <a:rPr lang="en-ZA" sz="2600" dirty="0" smtClean="0"/>
              <a:t>Offers </a:t>
            </a:r>
            <a:r>
              <a:rPr lang="en-ZA" sz="2600" dirty="0"/>
              <a:t>work best.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/>
              <a:t>Purchasing </a:t>
            </a:r>
            <a:r>
              <a:rPr lang="en-ZA" sz="2600" dirty="0"/>
              <a:t>Email Software… and learning how to </a:t>
            </a:r>
            <a:r>
              <a:rPr lang="en-ZA" sz="2600" dirty="0" smtClean="0"/>
              <a:t>set it up</a:t>
            </a:r>
            <a:r>
              <a:rPr lang="en-ZA" sz="2600" dirty="0"/>
              <a:t>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/>
              <a:t>Email Copywriting… and </a:t>
            </a:r>
            <a:r>
              <a:rPr lang="en-ZA" sz="2600" dirty="0" smtClean="0"/>
              <a:t>creating your “follow-up </a:t>
            </a:r>
            <a:r>
              <a:rPr lang="en-ZA" sz="2600" dirty="0"/>
              <a:t>emails”.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/>
              <a:t>Audience Research… and </a:t>
            </a:r>
            <a:r>
              <a:rPr lang="en-ZA" sz="2600" dirty="0" smtClean="0"/>
              <a:t>knowing how </a:t>
            </a:r>
            <a:r>
              <a:rPr lang="en-ZA" sz="2600" dirty="0"/>
              <a:t>to </a:t>
            </a:r>
            <a:r>
              <a:rPr lang="en-ZA" sz="2600" dirty="0" smtClean="0"/>
              <a:t>split-test different audiences.</a:t>
            </a:r>
            <a:endParaRPr lang="en-ZA" sz="2600" dirty="0"/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/>
              <a:t>Creating Look-a-Like audience of your ideal patients &amp; launching Re-targeting ads.</a:t>
            </a:r>
            <a:endParaRPr lang="en-ZA" sz="2600" dirty="0"/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>
                <a:solidFill>
                  <a:schemeClr val="bg1"/>
                </a:solidFill>
              </a:rPr>
              <a:t>Creating multiple versions of your Ads and split-testing to reduce cost.</a:t>
            </a:r>
            <a:endParaRPr lang="en-ZA" sz="2600" dirty="0">
              <a:solidFill>
                <a:schemeClr val="bg1"/>
              </a:solidFill>
            </a:endParaRP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>
                <a:solidFill>
                  <a:schemeClr val="bg1"/>
                </a:solidFill>
              </a:rPr>
              <a:t>Know how </a:t>
            </a:r>
            <a:r>
              <a:rPr lang="en-ZA" sz="2600" dirty="0">
                <a:solidFill>
                  <a:schemeClr val="bg1"/>
                </a:solidFill>
              </a:rPr>
              <a:t>to run multiple </a:t>
            </a:r>
            <a:r>
              <a:rPr lang="en-ZA" sz="2600" dirty="0" smtClean="0">
                <a:solidFill>
                  <a:schemeClr val="bg1"/>
                </a:solidFill>
              </a:rPr>
              <a:t>campaigns at once… </a:t>
            </a:r>
            <a:r>
              <a:rPr lang="en-ZA" sz="2600" dirty="0">
                <a:solidFill>
                  <a:schemeClr val="bg1"/>
                </a:solidFill>
              </a:rPr>
              <a:t>To find the winning </a:t>
            </a:r>
            <a:r>
              <a:rPr lang="en-ZA" sz="2600" dirty="0" smtClean="0">
                <a:solidFill>
                  <a:schemeClr val="bg1"/>
                </a:solidFill>
              </a:rPr>
              <a:t>offers &amp; scale up.</a:t>
            </a:r>
            <a:endParaRPr lang="en-ZA" sz="2600" dirty="0">
              <a:solidFill>
                <a:schemeClr val="bg1"/>
              </a:solidFill>
            </a:endParaRP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>
                <a:solidFill>
                  <a:schemeClr val="bg1"/>
                </a:solidFill>
              </a:rPr>
              <a:t>Know when to switch-off campaigns… and </a:t>
            </a:r>
            <a:r>
              <a:rPr lang="en-ZA" sz="2600" dirty="0" smtClean="0">
                <a:solidFill>
                  <a:schemeClr val="bg1"/>
                </a:solidFill>
              </a:rPr>
              <a:t>use </a:t>
            </a:r>
            <a:r>
              <a:rPr lang="en-ZA" sz="2600" dirty="0">
                <a:solidFill>
                  <a:schemeClr val="bg1"/>
                </a:solidFill>
              </a:rPr>
              <a:t>data to deploy new campaigns</a:t>
            </a:r>
            <a:r>
              <a:rPr lang="en-ZA" sz="2600" dirty="0" smtClean="0">
                <a:solidFill>
                  <a:schemeClr val="bg1"/>
                </a:solidFill>
              </a:rPr>
              <a:t>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sz="2600" dirty="0" smtClean="0">
                <a:solidFill>
                  <a:schemeClr val="bg1"/>
                </a:solidFill>
              </a:rPr>
              <a:t>Setting up all the tech, and making sure things are running properly.</a:t>
            </a:r>
            <a:endParaRPr lang="en-ZA" sz="2600" dirty="0">
              <a:solidFill>
                <a:schemeClr val="bg1"/>
              </a:solidFill>
            </a:endParaRP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>
                <a:solidFill>
                  <a:schemeClr val="bg1"/>
                </a:solidFill>
              </a:rPr>
              <a:t>Make </a:t>
            </a:r>
            <a:r>
              <a:rPr lang="en-ZA" sz="2600" dirty="0">
                <a:solidFill>
                  <a:schemeClr val="bg1"/>
                </a:solidFill>
              </a:rPr>
              <a:t>sure you’re not wasting you advertising </a:t>
            </a:r>
            <a:r>
              <a:rPr lang="en-ZA" sz="2600" dirty="0" smtClean="0">
                <a:solidFill>
                  <a:schemeClr val="bg1"/>
                </a:solidFill>
              </a:rPr>
              <a:t>dollars on silly mistakes.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b="1" dirty="0" smtClean="0">
                <a:solidFill>
                  <a:schemeClr val="bg1"/>
                </a:solidFill>
              </a:rPr>
              <a:t>All the while running your own practice, managing staff &amp; working on patients</a:t>
            </a:r>
            <a:endParaRPr lang="en-ZA" sz="2600" b="1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8806" y="645888"/>
            <a:ext cx="108336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4000" b="1" u="sng" dirty="0" smtClean="0"/>
              <a:t>And Then You Need To Become An Expert On:</a:t>
            </a:r>
            <a:endParaRPr lang="en-ZA" sz="4000" b="1" u="sng" dirty="0"/>
          </a:p>
        </p:txBody>
      </p:sp>
    </p:spTree>
    <p:extLst>
      <p:ext uri="{BB962C8B-B14F-4D97-AF65-F5344CB8AC3E}">
        <p14:creationId xmlns:p14="http://schemas.microsoft.com/office/powerpoint/2010/main" val="3179395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49880" y="1482054"/>
            <a:ext cx="12042120" cy="5249822"/>
          </a:xfrm>
        </p:spPr>
        <p:txBody>
          <a:bodyPr>
            <a:noAutofit/>
          </a:bodyPr>
          <a:lstStyle/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/>
              <a:t>The “Facebook Business Manager” and setting it up properly.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/>
              <a:t>Purchasing </a:t>
            </a:r>
            <a:r>
              <a:rPr lang="en-ZA" sz="2600" dirty="0"/>
              <a:t>website software &amp; hosting… and </a:t>
            </a:r>
            <a:r>
              <a:rPr lang="en-ZA" sz="2600" dirty="0" smtClean="0"/>
              <a:t>learning </a:t>
            </a:r>
            <a:r>
              <a:rPr lang="en-ZA" sz="2600" dirty="0"/>
              <a:t>how to set up funnels.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/>
              <a:t>Sales Copy… and figuring out what </a:t>
            </a:r>
            <a:r>
              <a:rPr lang="en-ZA" sz="2600" dirty="0" smtClean="0"/>
              <a:t>Offers </a:t>
            </a:r>
            <a:r>
              <a:rPr lang="en-ZA" sz="2600" dirty="0"/>
              <a:t>work best.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/>
              <a:t>Purchasing </a:t>
            </a:r>
            <a:r>
              <a:rPr lang="en-ZA" sz="2600" dirty="0"/>
              <a:t>Email Software… and learning how to </a:t>
            </a:r>
            <a:r>
              <a:rPr lang="en-ZA" sz="2600" dirty="0" smtClean="0"/>
              <a:t>set it up</a:t>
            </a:r>
            <a:r>
              <a:rPr lang="en-ZA" sz="2600" dirty="0"/>
              <a:t>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/>
              <a:t>Email Copywriting… and </a:t>
            </a:r>
            <a:r>
              <a:rPr lang="en-ZA" sz="2600" dirty="0" smtClean="0"/>
              <a:t>creating your “follow-up </a:t>
            </a:r>
            <a:r>
              <a:rPr lang="en-ZA" sz="2600" dirty="0"/>
              <a:t>emails”.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/>
              <a:t>Audience Research… and </a:t>
            </a:r>
            <a:r>
              <a:rPr lang="en-ZA" sz="2600" dirty="0" smtClean="0"/>
              <a:t>knowing how </a:t>
            </a:r>
            <a:r>
              <a:rPr lang="en-ZA" sz="2600" dirty="0"/>
              <a:t>to </a:t>
            </a:r>
            <a:r>
              <a:rPr lang="en-ZA" sz="2600" dirty="0" smtClean="0"/>
              <a:t>split-test different audiences.</a:t>
            </a:r>
            <a:endParaRPr lang="en-ZA" sz="2600" dirty="0"/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/>
              <a:t>Creating Look-a-Like audience of your ideal patients &amp; launching Re-targeting ads.</a:t>
            </a:r>
            <a:endParaRPr lang="en-ZA" sz="2600" dirty="0"/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/>
              <a:t>Creating multiple versions of your Ads and split-testing to reduce cost.</a:t>
            </a:r>
            <a:endParaRPr lang="en-ZA" sz="2600" dirty="0"/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>
                <a:solidFill>
                  <a:schemeClr val="bg1"/>
                </a:solidFill>
              </a:rPr>
              <a:t>Know how </a:t>
            </a:r>
            <a:r>
              <a:rPr lang="en-ZA" sz="2600" dirty="0">
                <a:solidFill>
                  <a:schemeClr val="bg1"/>
                </a:solidFill>
              </a:rPr>
              <a:t>to run multiple </a:t>
            </a:r>
            <a:r>
              <a:rPr lang="en-ZA" sz="2600" dirty="0" smtClean="0">
                <a:solidFill>
                  <a:schemeClr val="bg1"/>
                </a:solidFill>
              </a:rPr>
              <a:t>campaigns at once… </a:t>
            </a:r>
            <a:r>
              <a:rPr lang="en-ZA" sz="2600" dirty="0">
                <a:solidFill>
                  <a:schemeClr val="bg1"/>
                </a:solidFill>
              </a:rPr>
              <a:t>To find the winning </a:t>
            </a:r>
            <a:r>
              <a:rPr lang="en-ZA" sz="2600" dirty="0" smtClean="0">
                <a:solidFill>
                  <a:schemeClr val="bg1"/>
                </a:solidFill>
              </a:rPr>
              <a:t>offers &amp; scale up.</a:t>
            </a:r>
            <a:endParaRPr lang="en-ZA" sz="2600" dirty="0">
              <a:solidFill>
                <a:schemeClr val="bg1"/>
              </a:solidFill>
            </a:endParaRP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>
                <a:solidFill>
                  <a:schemeClr val="bg1"/>
                </a:solidFill>
              </a:rPr>
              <a:t>Know when to switch-off campaigns… and </a:t>
            </a:r>
            <a:r>
              <a:rPr lang="en-ZA" sz="2600" dirty="0" smtClean="0">
                <a:solidFill>
                  <a:schemeClr val="bg1"/>
                </a:solidFill>
              </a:rPr>
              <a:t>use </a:t>
            </a:r>
            <a:r>
              <a:rPr lang="en-ZA" sz="2600" dirty="0">
                <a:solidFill>
                  <a:schemeClr val="bg1"/>
                </a:solidFill>
              </a:rPr>
              <a:t>data to deploy new campaigns</a:t>
            </a:r>
            <a:r>
              <a:rPr lang="en-ZA" sz="2600" dirty="0" smtClean="0">
                <a:solidFill>
                  <a:schemeClr val="bg1"/>
                </a:solidFill>
              </a:rPr>
              <a:t>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sz="2600" dirty="0" smtClean="0">
                <a:solidFill>
                  <a:schemeClr val="bg1"/>
                </a:solidFill>
              </a:rPr>
              <a:t>Setting up all the tech, and making sure things are running properly.</a:t>
            </a:r>
            <a:endParaRPr lang="en-ZA" sz="2600" dirty="0">
              <a:solidFill>
                <a:schemeClr val="bg1"/>
              </a:solidFill>
            </a:endParaRP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>
                <a:solidFill>
                  <a:schemeClr val="bg1"/>
                </a:solidFill>
              </a:rPr>
              <a:t>Make </a:t>
            </a:r>
            <a:r>
              <a:rPr lang="en-ZA" sz="2600" dirty="0">
                <a:solidFill>
                  <a:schemeClr val="bg1"/>
                </a:solidFill>
              </a:rPr>
              <a:t>sure you’re not wasting you advertising </a:t>
            </a:r>
            <a:r>
              <a:rPr lang="en-ZA" sz="2600" dirty="0" smtClean="0">
                <a:solidFill>
                  <a:schemeClr val="bg1"/>
                </a:solidFill>
              </a:rPr>
              <a:t>dollars on silly mistakes.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b="1" dirty="0" smtClean="0">
                <a:solidFill>
                  <a:schemeClr val="bg1"/>
                </a:solidFill>
              </a:rPr>
              <a:t>All the while running your own practice, managing staff &amp; working on patients</a:t>
            </a:r>
            <a:endParaRPr lang="en-ZA" sz="2600" b="1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8806" y="645888"/>
            <a:ext cx="108336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4000" b="1" u="sng" dirty="0" smtClean="0"/>
              <a:t>And Then You Need To Become An Expert On:</a:t>
            </a:r>
            <a:endParaRPr lang="en-ZA" sz="4000" b="1" u="sng" dirty="0"/>
          </a:p>
        </p:txBody>
      </p:sp>
    </p:spTree>
    <p:extLst>
      <p:ext uri="{BB962C8B-B14F-4D97-AF65-F5344CB8AC3E}">
        <p14:creationId xmlns:p14="http://schemas.microsoft.com/office/powerpoint/2010/main" val="66061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49880" y="1482054"/>
            <a:ext cx="12042120" cy="5249822"/>
          </a:xfrm>
        </p:spPr>
        <p:txBody>
          <a:bodyPr>
            <a:noAutofit/>
          </a:bodyPr>
          <a:lstStyle/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/>
              <a:t>The “Facebook Business Manager” and setting it up properly.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/>
              <a:t>Purchasing </a:t>
            </a:r>
            <a:r>
              <a:rPr lang="en-ZA" sz="2600" dirty="0"/>
              <a:t>website software &amp; hosting… and </a:t>
            </a:r>
            <a:r>
              <a:rPr lang="en-ZA" sz="2600" dirty="0" smtClean="0"/>
              <a:t>learning </a:t>
            </a:r>
            <a:r>
              <a:rPr lang="en-ZA" sz="2600" dirty="0"/>
              <a:t>how to set up funnels.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/>
              <a:t>Sales Copy… and figuring out what </a:t>
            </a:r>
            <a:r>
              <a:rPr lang="en-ZA" sz="2600" dirty="0" smtClean="0"/>
              <a:t>Offers </a:t>
            </a:r>
            <a:r>
              <a:rPr lang="en-ZA" sz="2600" dirty="0"/>
              <a:t>work best.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/>
              <a:t>Purchasing </a:t>
            </a:r>
            <a:r>
              <a:rPr lang="en-ZA" sz="2600" dirty="0"/>
              <a:t>Email Software… and learning how to </a:t>
            </a:r>
            <a:r>
              <a:rPr lang="en-ZA" sz="2600" dirty="0" smtClean="0"/>
              <a:t>set it up</a:t>
            </a:r>
            <a:r>
              <a:rPr lang="en-ZA" sz="2600" dirty="0"/>
              <a:t>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/>
              <a:t>Email Copywriting… and </a:t>
            </a:r>
            <a:r>
              <a:rPr lang="en-ZA" sz="2600" dirty="0" smtClean="0"/>
              <a:t>creating your “follow-up </a:t>
            </a:r>
            <a:r>
              <a:rPr lang="en-ZA" sz="2600" dirty="0"/>
              <a:t>emails”.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/>
              <a:t>Audience Research… and </a:t>
            </a:r>
            <a:r>
              <a:rPr lang="en-ZA" sz="2600" dirty="0" smtClean="0"/>
              <a:t>knowing how </a:t>
            </a:r>
            <a:r>
              <a:rPr lang="en-ZA" sz="2600" dirty="0"/>
              <a:t>to </a:t>
            </a:r>
            <a:r>
              <a:rPr lang="en-ZA" sz="2600" dirty="0" smtClean="0"/>
              <a:t>split-test different audiences.</a:t>
            </a:r>
            <a:endParaRPr lang="en-ZA" sz="2600" dirty="0"/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/>
              <a:t>Creating Look-a-Like audience of your ideal patients &amp; launching Re-targeting ads.</a:t>
            </a:r>
            <a:endParaRPr lang="en-ZA" sz="2600" dirty="0"/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/>
              <a:t>Creating multiple versions of your Ads and split-testing to reduce cost.</a:t>
            </a:r>
            <a:endParaRPr lang="en-ZA" sz="2600" dirty="0"/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/>
              <a:t>Know how </a:t>
            </a:r>
            <a:r>
              <a:rPr lang="en-ZA" sz="2600" dirty="0"/>
              <a:t>to run multiple </a:t>
            </a:r>
            <a:r>
              <a:rPr lang="en-ZA" sz="2600" dirty="0" smtClean="0"/>
              <a:t>campaigns at once… </a:t>
            </a:r>
            <a:r>
              <a:rPr lang="en-ZA" sz="2600" dirty="0"/>
              <a:t>To find the winning </a:t>
            </a:r>
            <a:r>
              <a:rPr lang="en-ZA" sz="2600" dirty="0" smtClean="0"/>
              <a:t>offers &amp; scale up.</a:t>
            </a:r>
            <a:endParaRPr lang="en-ZA" sz="2600" dirty="0"/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>
                <a:solidFill>
                  <a:schemeClr val="bg1"/>
                </a:solidFill>
              </a:rPr>
              <a:t>Know when to switch-off campaigns… and </a:t>
            </a:r>
            <a:r>
              <a:rPr lang="en-ZA" sz="2600" dirty="0" smtClean="0">
                <a:solidFill>
                  <a:schemeClr val="bg1"/>
                </a:solidFill>
              </a:rPr>
              <a:t>use </a:t>
            </a:r>
            <a:r>
              <a:rPr lang="en-ZA" sz="2600" dirty="0">
                <a:solidFill>
                  <a:schemeClr val="bg1"/>
                </a:solidFill>
              </a:rPr>
              <a:t>data to deploy new campaigns</a:t>
            </a:r>
            <a:r>
              <a:rPr lang="en-ZA" sz="2600" dirty="0" smtClean="0">
                <a:solidFill>
                  <a:schemeClr val="bg1"/>
                </a:solidFill>
              </a:rPr>
              <a:t>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sz="2600" dirty="0" smtClean="0">
                <a:solidFill>
                  <a:schemeClr val="bg1"/>
                </a:solidFill>
              </a:rPr>
              <a:t>Setting up all the tech, and making sure things are running properly.</a:t>
            </a:r>
            <a:endParaRPr lang="en-ZA" sz="2600" dirty="0">
              <a:solidFill>
                <a:schemeClr val="bg1"/>
              </a:solidFill>
            </a:endParaRP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>
                <a:solidFill>
                  <a:schemeClr val="bg1"/>
                </a:solidFill>
              </a:rPr>
              <a:t>Make </a:t>
            </a:r>
            <a:r>
              <a:rPr lang="en-ZA" sz="2600" dirty="0">
                <a:solidFill>
                  <a:schemeClr val="bg1"/>
                </a:solidFill>
              </a:rPr>
              <a:t>sure you’re not wasting you advertising </a:t>
            </a:r>
            <a:r>
              <a:rPr lang="en-ZA" sz="2600" dirty="0" smtClean="0">
                <a:solidFill>
                  <a:schemeClr val="bg1"/>
                </a:solidFill>
              </a:rPr>
              <a:t>dollars on silly mistakes.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b="1" dirty="0" smtClean="0">
                <a:solidFill>
                  <a:schemeClr val="bg1"/>
                </a:solidFill>
              </a:rPr>
              <a:t>All the while running your own practice, managing staff &amp; working on patients</a:t>
            </a:r>
            <a:endParaRPr lang="en-ZA" sz="2600" b="1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8806" y="645888"/>
            <a:ext cx="108336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4000" b="1" u="sng" dirty="0" smtClean="0"/>
              <a:t>And Then You Need To Become An Expert On:</a:t>
            </a:r>
            <a:endParaRPr lang="en-ZA" sz="4000" b="1" u="sng" dirty="0"/>
          </a:p>
        </p:txBody>
      </p:sp>
    </p:spTree>
    <p:extLst>
      <p:ext uri="{BB962C8B-B14F-4D97-AF65-F5344CB8AC3E}">
        <p14:creationId xmlns:p14="http://schemas.microsoft.com/office/powerpoint/2010/main" val="3533608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49880" y="1482054"/>
            <a:ext cx="12042120" cy="5249822"/>
          </a:xfrm>
        </p:spPr>
        <p:txBody>
          <a:bodyPr>
            <a:noAutofit/>
          </a:bodyPr>
          <a:lstStyle/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/>
              <a:t>The “Facebook Business Manager” and setting it up properly.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/>
              <a:t>Purchasing </a:t>
            </a:r>
            <a:r>
              <a:rPr lang="en-ZA" sz="2600" dirty="0"/>
              <a:t>website software &amp; hosting… and </a:t>
            </a:r>
            <a:r>
              <a:rPr lang="en-ZA" sz="2600" dirty="0" smtClean="0"/>
              <a:t>learning </a:t>
            </a:r>
            <a:r>
              <a:rPr lang="en-ZA" sz="2600" dirty="0"/>
              <a:t>how to set up funnels.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/>
              <a:t>Sales Copy… and figuring out what </a:t>
            </a:r>
            <a:r>
              <a:rPr lang="en-ZA" sz="2600" dirty="0" smtClean="0"/>
              <a:t>Offers </a:t>
            </a:r>
            <a:r>
              <a:rPr lang="en-ZA" sz="2600" dirty="0"/>
              <a:t>work best.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/>
              <a:t>Purchasing </a:t>
            </a:r>
            <a:r>
              <a:rPr lang="en-ZA" sz="2600" dirty="0"/>
              <a:t>Email Software… and learning how to </a:t>
            </a:r>
            <a:r>
              <a:rPr lang="en-ZA" sz="2600" dirty="0" smtClean="0"/>
              <a:t>set it up</a:t>
            </a:r>
            <a:r>
              <a:rPr lang="en-ZA" sz="2600" dirty="0"/>
              <a:t>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/>
              <a:t>Email Copywriting… and </a:t>
            </a:r>
            <a:r>
              <a:rPr lang="en-ZA" sz="2600" dirty="0" smtClean="0"/>
              <a:t>creating your “follow-up </a:t>
            </a:r>
            <a:r>
              <a:rPr lang="en-ZA" sz="2600" dirty="0"/>
              <a:t>emails”.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/>
              <a:t>Audience Research… and </a:t>
            </a:r>
            <a:r>
              <a:rPr lang="en-ZA" sz="2600" dirty="0" smtClean="0"/>
              <a:t>knowing how </a:t>
            </a:r>
            <a:r>
              <a:rPr lang="en-ZA" sz="2600" dirty="0"/>
              <a:t>to </a:t>
            </a:r>
            <a:r>
              <a:rPr lang="en-ZA" sz="2600" dirty="0" smtClean="0"/>
              <a:t>split-test different audiences.</a:t>
            </a:r>
            <a:endParaRPr lang="en-ZA" sz="2600" dirty="0"/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/>
              <a:t>Creating Look-a-Like audience of your ideal patients &amp; launching Re-targeting ads.</a:t>
            </a:r>
            <a:endParaRPr lang="en-ZA" sz="2600" dirty="0"/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/>
              <a:t>Creating multiple versions of your Ads and split-testing to reduce cost.</a:t>
            </a:r>
            <a:endParaRPr lang="en-ZA" sz="2600" dirty="0"/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/>
              <a:t>Know how </a:t>
            </a:r>
            <a:r>
              <a:rPr lang="en-ZA" sz="2600" dirty="0"/>
              <a:t>to run multiple </a:t>
            </a:r>
            <a:r>
              <a:rPr lang="en-ZA" sz="2600" dirty="0" smtClean="0"/>
              <a:t>campaigns at once… </a:t>
            </a:r>
            <a:r>
              <a:rPr lang="en-ZA" sz="2600" dirty="0"/>
              <a:t>To find the winning </a:t>
            </a:r>
            <a:r>
              <a:rPr lang="en-ZA" sz="2600" dirty="0" smtClean="0"/>
              <a:t>offers &amp; scale up.</a:t>
            </a:r>
            <a:endParaRPr lang="en-ZA" sz="2600" dirty="0"/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/>
              <a:t>Know when to switch-off campaigns… and </a:t>
            </a:r>
            <a:r>
              <a:rPr lang="en-ZA" sz="2600" dirty="0" smtClean="0"/>
              <a:t>use </a:t>
            </a:r>
            <a:r>
              <a:rPr lang="en-ZA" sz="2600" dirty="0"/>
              <a:t>data to deploy new campaigns</a:t>
            </a:r>
            <a:r>
              <a:rPr lang="en-ZA" sz="2600" dirty="0" smtClean="0"/>
              <a:t>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sz="2600" dirty="0" smtClean="0">
                <a:solidFill>
                  <a:schemeClr val="bg1"/>
                </a:solidFill>
              </a:rPr>
              <a:t>Setting up all the tech, and making sure things are running properly.</a:t>
            </a:r>
            <a:endParaRPr lang="en-ZA" sz="2600" dirty="0">
              <a:solidFill>
                <a:schemeClr val="bg1"/>
              </a:solidFill>
            </a:endParaRP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>
                <a:solidFill>
                  <a:schemeClr val="bg1"/>
                </a:solidFill>
              </a:rPr>
              <a:t>Make </a:t>
            </a:r>
            <a:r>
              <a:rPr lang="en-ZA" sz="2600" dirty="0">
                <a:solidFill>
                  <a:schemeClr val="bg1"/>
                </a:solidFill>
              </a:rPr>
              <a:t>sure you’re not wasting you advertising </a:t>
            </a:r>
            <a:r>
              <a:rPr lang="en-ZA" sz="2600" dirty="0" smtClean="0">
                <a:solidFill>
                  <a:schemeClr val="bg1"/>
                </a:solidFill>
              </a:rPr>
              <a:t>dollars on silly mistakes.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b="1" dirty="0" smtClean="0">
                <a:solidFill>
                  <a:schemeClr val="bg1"/>
                </a:solidFill>
              </a:rPr>
              <a:t>All the while running your own practice, managing staff &amp; working on patients</a:t>
            </a:r>
            <a:endParaRPr lang="en-ZA" sz="2600" b="1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8806" y="645888"/>
            <a:ext cx="108336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4000" b="1" u="sng" dirty="0" smtClean="0"/>
              <a:t>And Then You Need To Become An Expert On:</a:t>
            </a:r>
            <a:endParaRPr lang="en-ZA" sz="4000" b="1" u="sng" dirty="0"/>
          </a:p>
        </p:txBody>
      </p:sp>
    </p:spTree>
    <p:extLst>
      <p:ext uri="{BB962C8B-B14F-4D97-AF65-F5344CB8AC3E}">
        <p14:creationId xmlns:p14="http://schemas.microsoft.com/office/powerpoint/2010/main" val="2285545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49880" y="1482054"/>
            <a:ext cx="12042120" cy="5249822"/>
          </a:xfrm>
        </p:spPr>
        <p:txBody>
          <a:bodyPr>
            <a:noAutofit/>
          </a:bodyPr>
          <a:lstStyle/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/>
              <a:t>The “Facebook Business Manager” and setting it up properly.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/>
              <a:t>Purchasing </a:t>
            </a:r>
            <a:r>
              <a:rPr lang="en-ZA" sz="2600" dirty="0"/>
              <a:t>website software &amp; hosting… and </a:t>
            </a:r>
            <a:r>
              <a:rPr lang="en-ZA" sz="2600" dirty="0" smtClean="0"/>
              <a:t>learning </a:t>
            </a:r>
            <a:r>
              <a:rPr lang="en-ZA" sz="2600" dirty="0"/>
              <a:t>how to set up funnels.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/>
              <a:t>Sales Copy… and figuring out what </a:t>
            </a:r>
            <a:r>
              <a:rPr lang="en-ZA" sz="2600" dirty="0" smtClean="0"/>
              <a:t>Offers </a:t>
            </a:r>
            <a:r>
              <a:rPr lang="en-ZA" sz="2600" dirty="0"/>
              <a:t>work best.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/>
              <a:t>Purchasing </a:t>
            </a:r>
            <a:r>
              <a:rPr lang="en-ZA" sz="2600" dirty="0"/>
              <a:t>Email Software… and learning how to </a:t>
            </a:r>
            <a:r>
              <a:rPr lang="en-ZA" sz="2600" dirty="0" smtClean="0"/>
              <a:t>set it up</a:t>
            </a:r>
            <a:r>
              <a:rPr lang="en-ZA" sz="2600" dirty="0"/>
              <a:t>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/>
              <a:t>Email Copywriting… and </a:t>
            </a:r>
            <a:r>
              <a:rPr lang="en-ZA" sz="2600" dirty="0" smtClean="0"/>
              <a:t>creating your “follow-up </a:t>
            </a:r>
            <a:r>
              <a:rPr lang="en-ZA" sz="2600" dirty="0"/>
              <a:t>emails”.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/>
              <a:t>Audience Research… and </a:t>
            </a:r>
            <a:r>
              <a:rPr lang="en-ZA" sz="2600" dirty="0" smtClean="0"/>
              <a:t>knowing how </a:t>
            </a:r>
            <a:r>
              <a:rPr lang="en-ZA" sz="2600" dirty="0"/>
              <a:t>to </a:t>
            </a:r>
            <a:r>
              <a:rPr lang="en-ZA" sz="2600" dirty="0" smtClean="0"/>
              <a:t>split-test different audiences.</a:t>
            </a:r>
            <a:endParaRPr lang="en-ZA" sz="2600" dirty="0"/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/>
              <a:t>Creating Look-a-Like audience of your ideal patients &amp; launching Re-targeting ads.</a:t>
            </a:r>
            <a:endParaRPr lang="en-ZA" sz="2600" dirty="0"/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/>
              <a:t>Creating multiple versions of your Ads and split-testing to reduce cost.</a:t>
            </a:r>
            <a:endParaRPr lang="en-ZA" sz="2600" dirty="0"/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/>
              <a:t>Know how </a:t>
            </a:r>
            <a:r>
              <a:rPr lang="en-ZA" sz="2600" dirty="0"/>
              <a:t>to run multiple </a:t>
            </a:r>
            <a:r>
              <a:rPr lang="en-ZA" sz="2600" dirty="0" smtClean="0"/>
              <a:t>campaigns at once… </a:t>
            </a:r>
            <a:r>
              <a:rPr lang="en-ZA" sz="2600" dirty="0"/>
              <a:t>To find the winning </a:t>
            </a:r>
            <a:r>
              <a:rPr lang="en-ZA" sz="2600" dirty="0" smtClean="0"/>
              <a:t>offers &amp; scale up.</a:t>
            </a:r>
            <a:endParaRPr lang="en-ZA" sz="2600" dirty="0"/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/>
              <a:t>Know when to switch-off campaigns… and </a:t>
            </a:r>
            <a:r>
              <a:rPr lang="en-ZA" sz="2600" dirty="0" smtClean="0"/>
              <a:t>use </a:t>
            </a:r>
            <a:r>
              <a:rPr lang="en-ZA" sz="2600" dirty="0"/>
              <a:t>data to deploy new campaigns</a:t>
            </a:r>
            <a:r>
              <a:rPr lang="en-ZA" sz="2600" dirty="0" smtClean="0"/>
              <a:t>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sz="2600" dirty="0" smtClean="0"/>
              <a:t>Setting up all the tech, and making sure things are running properly.</a:t>
            </a:r>
            <a:endParaRPr lang="en-ZA" sz="2600" dirty="0"/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>
                <a:solidFill>
                  <a:schemeClr val="bg1"/>
                </a:solidFill>
              </a:rPr>
              <a:t>Make </a:t>
            </a:r>
            <a:r>
              <a:rPr lang="en-ZA" sz="2600" dirty="0">
                <a:solidFill>
                  <a:schemeClr val="bg1"/>
                </a:solidFill>
              </a:rPr>
              <a:t>sure you’re not wasting you advertising </a:t>
            </a:r>
            <a:r>
              <a:rPr lang="en-ZA" sz="2600" dirty="0" smtClean="0">
                <a:solidFill>
                  <a:schemeClr val="bg1"/>
                </a:solidFill>
              </a:rPr>
              <a:t>dollars on silly mistakes.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b="1" dirty="0" smtClean="0">
                <a:solidFill>
                  <a:schemeClr val="bg1"/>
                </a:solidFill>
              </a:rPr>
              <a:t>All the while running your own practice, managing staff &amp; working on patients</a:t>
            </a:r>
            <a:endParaRPr lang="en-ZA" sz="2600" b="1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8806" y="645888"/>
            <a:ext cx="108336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4000" b="1" u="sng" dirty="0" smtClean="0"/>
              <a:t>And Then You Need To Become An Expert On:</a:t>
            </a:r>
            <a:endParaRPr lang="en-ZA" sz="4000" b="1" u="sng" dirty="0"/>
          </a:p>
        </p:txBody>
      </p:sp>
    </p:spTree>
    <p:extLst>
      <p:ext uri="{BB962C8B-B14F-4D97-AF65-F5344CB8AC3E}">
        <p14:creationId xmlns:p14="http://schemas.microsoft.com/office/powerpoint/2010/main" val="695966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49880" y="1482054"/>
            <a:ext cx="12042120" cy="5249822"/>
          </a:xfrm>
        </p:spPr>
        <p:txBody>
          <a:bodyPr>
            <a:noAutofit/>
          </a:bodyPr>
          <a:lstStyle/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/>
              <a:t>The “Facebook Business Manager” and setting it up properly.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/>
              <a:t>Purchasing </a:t>
            </a:r>
            <a:r>
              <a:rPr lang="en-ZA" sz="2600" dirty="0"/>
              <a:t>website software &amp; hosting… and </a:t>
            </a:r>
            <a:r>
              <a:rPr lang="en-ZA" sz="2600" dirty="0" smtClean="0"/>
              <a:t>learning </a:t>
            </a:r>
            <a:r>
              <a:rPr lang="en-ZA" sz="2600" dirty="0"/>
              <a:t>how to set up funnels.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/>
              <a:t>Sales Copy… and figuring out what </a:t>
            </a:r>
            <a:r>
              <a:rPr lang="en-ZA" sz="2600" dirty="0" smtClean="0"/>
              <a:t>Offers </a:t>
            </a:r>
            <a:r>
              <a:rPr lang="en-ZA" sz="2600" dirty="0"/>
              <a:t>work best.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/>
              <a:t>Purchasing </a:t>
            </a:r>
            <a:r>
              <a:rPr lang="en-ZA" sz="2600" dirty="0"/>
              <a:t>Email Software… and learning how to </a:t>
            </a:r>
            <a:r>
              <a:rPr lang="en-ZA" sz="2600" dirty="0" smtClean="0"/>
              <a:t>set it up</a:t>
            </a:r>
            <a:r>
              <a:rPr lang="en-ZA" sz="2600" dirty="0"/>
              <a:t>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/>
              <a:t>Email Copywriting… and </a:t>
            </a:r>
            <a:r>
              <a:rPr lang="en-ZA" sz="2600" dirty="0" smtClean="0"/>
              <a:t>creating your “follow-up </a:t>
            </a:r>
            <a:r>
              <a:rPr lang="en-ZA" sz="2600" dirty="0"/>
              <a:t>emails”.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/>
              <a:t>Audience Research… and </a:t>
            </a:r>
            <a:r>
              <a:rPr lang="en-ZA" sz="2600" dirty="0" smtClean="0"/>
              <a:t>knowing how </a:t>
            </a:r>
            <a:r>
              <a:rPr lang="en-ZA" sz="2600" dirty="0"/>
              <a:t>to </a:t>
            </a:r>
            <a:r>
              <a:rPr lang="en-ZA" sz="2600" dirty="0" smtClean="0"/>
              <a:t>split-test different audiences.</a:t>
            </a:r>
            <a:endParaRPr lang="en-ZA" sz="2600" dirty="0"/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/>
              <a:t>Creating Look-a-Like audience of your ideal patients &amp; launching Re-targeting ads.</a:t>
            </a:r>
            <a:endParaRPr lang="en-ZA" sz="2600" dirty="0"/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/>
              <a:t>Creating multiple versions of your Ads and split-testing to reduce cost.</a:t>
            </a:r>
            <a:endParaRPr lang="en-ZA" sz="2600" dirty="0"/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/>
              <a:t>Know how </a:t>
            </a:r>
            <a:r>
              <a:rPr lang="en-ZA" sz="2600" dirty="0"/>
              <a:t>to run multiple </a:t>
            </a:r>
            <a:r>
              <a:rPr lang="en-ZA" sz="2600" dirty="0" smtClean="0"/>
              <a:t>campaigns at once… </a:t>
            </a:r>
            <a:r>
              <a:rPr lang="en-ZA" sz="2600" dirty="0"/>
              <a:t>To find the winning </a:t>
            </a:r>
            <a:r>
              <a:rPr lang="en-ZA" sz="2600" dirty="0" smtClean="0"/>
              <a:t>offers &amp; scale up.</a:t>
            </a:r>
            <a:endParaRPr lang="en-ZA" sz="2600" dirty="0"/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/>
              <a:t>Know when to switch-off campaigns… and </a:t>
            </a:r>
            <a:r>
              <a:rPr lang="en-ZA" sz="2600" dirty="0" smtClean="0"/>
              <a:t>use </a:t>
            </a:r>
            <a:r>
              <a:rPr lang="en-ZA" sz="2600" dirty="0"/>
              <a:t>data to deploy new campaigns</a:t>
            </a:r>
            <a:r>
              <a:rPr lang="en-ZA" sz="2600" dirty="0" smtClean="0"/>
              <a:t>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sz="2600" dirty="0" smtClean="0"/>
              <a:t>Setting up all the tech, and making sure things are running properly.</a:t>
            </a:r>
            <a:endParaRPr lang="en-ZA" sz="2600" dirty="0"/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/>
              <a:t>Make </a:t>
            </a:r>
            <a:r>
              <a:rPr lang="en-ZA" sz="2600" dirty="0"/>
              <a:t>sure you’re not wasting you advertising </a:t>
            </a:r>
            <a:r>
              <a:rPr lang="en-ZA" sz="2600" dirty="0" smtClean="0"/>
              <a:t>dollars on silly mistakes.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b="1" dirty="0" smtClean="0">
                <a:solidFill>
                  <a:schemeClr val="bg1"/>
                </a:solidFill>
              </a:rPr>
              <a:t>All the while running your own practice, managing staff &amp; working on patients</a:t>
            </a:r>
            <a:endParaRPr lang="en-ZA" sz="2600" b="1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8806" y="645888"/>
            <a:ext cx="108336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4000" b="1" u="sng" dirty="0" smtClean="0"/>
              <a:t>And Then You Need To Become An Expert On:</a:t>
            </a:r>
            <a:endParaRPr lang="en-ZA" sz="4000" b="1" u="sng" dirty="0"/>
          </a:p>
        </p:txBody>
      </p:sp>
    </p:spTree>
    <p:extLst>
      <p:ext uri="{BB962C8B-B14F-4D97-AF65-F5344CB8AC3E}">
        <p14:creationId xmlns:p14="http://schemas.microsoft.com/office/powerpoint/2010/main" val="1258197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49880" y="1482054"/>
            <a:ext cx="12042120" cy="5249822"/>
          </a:xfrm>
        </p:spPr>
        <p:txBody>
          <a:bodyPr>
            <a:noAutofit/>
          </a:bodyPr>
          <a:lstStyle/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/>
              <a:t>The “Facebook Business Manager” and setting it up properly.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/>
              <a:t>Purchasing </a:t>
            </a:r>
            <a:r>
              <a:rPr lang="en-ZA" sz="2600" dirty="0"/>
              <a:t>website software &amp; hosting… and </a:t>
            </a:r>
            <a:r>
              <a:rPr lang="en-ZA" sz="2600" dirty="0" smtClean="0"/>
              <a:t>learning </a:t>
            </a:r>
            <a:r>
              <a:rPr lang="en-ZA" sz="2600" dirty="0"/>
              <a:t>how to set up funnels.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/>
              <a:t>Sales Copy… and figuring out what </a:t>
            </a:r>
            <a:r>
              <a:rPr lang="en-ZA" sz="2600" dirty="0" smtClean="0"/>
              <a:t>Offers </a:t>
            </a:r>
            <a:r>
              <a:rPr lang="en-ZA" sz="2600" dirty="0"/>
              <a:t>work best.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/>
              <a:t>Purchasing </a:t>
            </a:r>
            <a:r>
              <a:rPr lang="en-ZA" sz="2600" dirty="0"/>
              <a:t>Email Software… and learning how to </a:t>
            </a:r>
            <a:r>
              <a:rPr lang="en-ZA" sz="2600" dirty="0" smtClean="0"/>
              <a:t>set it up</a:t>
            </a:r>
            <a:r>
              <a:rPr lang="en-ZA" sz="2600" dirty="0"/>
              <a:t>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/>
              <a:t>Email Copywriting… and </a:t>
            </a:r>
            <a:r>
              <a:rPr lang="en-ZA" sz="2600" dirty="0" smtClean="0"/>
              <a:t>creating your “follow-up </a:t>
            </a:r>
            <a:r>
              <a:rPr lang="en-ZA" sz="2600" dirty="0"/>
              <a:t>emails”.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/>
              <a:t>Audience Research… and </a:t>
            </a:r>
            <a:r>
              <a:rPr lang="en-ZA" sz="2600" dirty="0" smtClean="0"/>
              <a:t>knowing how </a:t>
            </a:r>
            <a:r>
              <a:rPr lang="en-ZA" sz="2600" dirty="0"/>
              <a:t>to </a:t>
            </a:r>
            <a:r>
              <a:rPr lang="en-ZA" sz="2600" dirty="0" smtClean="0"/>
              <a:t>split-test different audiences.</a:t>
            </a:r>
            <a:endParaRPr lang="en-ZA" sz="2600" dirty="0"/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/>
              <a:t>Creating Look-a-Like audience of your ideal patients &amp; launching Re-targeting ads.</a:t>
            </a:r>
            <a:endParaRPr lang="en-ZA" sz="2600" dirty="0"/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/>
              <a:t>Creating multiple versions of your Ads and split-testing to reduce cost.</a:t>
            </a:r>
            <a:endParaRPr lang="en-ZA" sz="2600" dirty="0"/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/>
              <a:t>Know how </a:t>
            </a:r>
            <a:r>
              <a:rPr lang="en-ZA" sz="2600" dirty="0"/>
              <a:t>to run multiple </a:t>
            </a:r>
            <a:r>
              <a:rPr lang="en-ZA" sz="2600" dirty="0" smtClean="0"/>
              <a:t>campaigns at once… </a:t>
            </a:r>
            <a:r>
              <a:rPr lang="en-ZA" sz="2600" dirty="0"/>
              <a:t>To find the winning </a:t>
            </a:r>
            <a:r>
              <a:rPr lang="en-ZA" sz="2600" dirty="0" smtClean="0"/>
              <a:t>offers &amp; scale up.</a:t>
            </a:r>
            <a:endParaRPr lang="en-ZA" sz="2600" dirty="0"/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/>
              <a:t>Know when to switch-off campaigns… and </a:t>
            </a:r>
            <a:r>
              <a:rPr lang="en-ZA" sz="2600" dirty="0" smtClean="0"/>
              <a:t>use </a:t>
            </a:r>
            <a:r>
              <a:rPr lang="en-ZA" sz="2600" dirty="0"/>
              <a:t>data to deploy new campaigns</a:t>
            </a:r>
            <a:r>
              <a:rPr lang="en-ZA" sz="2600" dirty="0" smtClean="0"/>
              <a:t>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sz="2600" dirty="0" smtClean="0"/>
              <a:t>Setting up all the tech, and making sure things are running properly.</a:t>
            </a:r>
            <a:endParaRPr lang="en-ZA" sz="2600" dirty="0"/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dirty="0" smtClean="0"/>
              <a:t>Make </a:t>
            </a:r>
            <a:r>
              <a:rPr lang="en-ZA" sz="2600" dirty="0"/>
              <a:t>sure you’re not wasting you advertising </a:t>
            </a:r>
            <a:r>
              <a:rPr lang="en-ZA" sz="2600" dirty="0" smtClean="0"/>
              <a:t>dollars on silly mistakes.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ZA" sz="2600" b="1" dirty="0" smtClean="0"/>
              <a:t>All the while running your own practice, managing staff &amp; working on patients</a:t>
            </a:r>
            <a:endParaRPr lang="en-ZA" sz="2600" b="1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8806" y="645888"/>
            <a:ext cx="108336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4000" b="1" u="sng" dirty="0" smtClean="0"/>
              <a:t>And Then You Need To Become An Expert On:</a:t>
            </a:r>
            <a:endParaRPr lang="en-ZA" sz="4000" b="1" u="sng" dirty="0"/>
          </a:p>
        </p:txBody>
      </p:sp>
    </p:spTree>
    <p:extLst>
      <p:ext uri="{BB962C8B-B14F-4D97-AF65-F5344CB8AC3E}">
        <p14:creationId xmlns:p14="http://schemas.microsoft.com/office/powerpoint/2010/main" val="2772480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922" y="1576552"/>
            <a:ext cx="10898155" cy="3673365"/>
          </a:xfrm>
        </p:spPr>
        <p:txBody>
          <a:bodyPr>
            <a:normAutofit/>
          </a:bodyPr>
          <a:lstStyle/>
          <a:p>
            <a:pPr algn="ctr"/>
            <a:r>
              <a:rPr lang="en-ZA" sz="3600" u="sng" dirty="0" smtClean="0">
                <a:latin typeface="Helvetica" panose="020B0604020202020204" pitchFamily="34" charset="0"/>
                <a:cs typeface="Helvetica" panose="020B0604020202020204" pitchFamily="34" charset="0"/>
              </a:rPr>
              <a:t>Option Number 1</a:t>
            </a:r>
            <a:r>
              <a:rPr lang="en-ZA" sz="36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– Is taking the time to learn all those skills and go the </a:t>
            </a:r>
            <a:r>
              <a:rPr lang="en-ZA" sz="3600" i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Do-It-Yourself</a:t>
            </a:r>
            <a:r>
              <a:rPr lang="en-ZA" sz="36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route.</a:t>
            </a:r>
            <a:endParaRPr lang="en-ZA" sz="36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121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160" y="3009629"/>
            <a:ext cx="11647714" cy="909227"/>
          </a:xfrm>
        </p:spPr>
        <p:txBody>
          <a:bodyPr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ZA" sz="4800" dirty="0" smtClean="0"/>
              <a:t>OR</a:t>
            </a:r>
            <a:endParaRPr lang="en-ZA" sz="24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997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87065"/>
            <a:ext cx="12192000" cy="1038273"/>
          </a:xfrm>
        </p:spPr>
        <p:txBody>
          <a:bodyPr>
            <a:noAutofit/>
          </a:bodyPr>
          <a:lstStyle/>
          <a:p>
            <a:pPr algn="ctr"/>
            <a:r>
              <a:rPr lang="en-ZA" sz="36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“</a:t>
            </a:r>
            <a:r>
              <a:rPr lang="en-ZA" sz="3600" u="sng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Save Time</a:t>
            </a:r>
            <a:r>
              <a:rPr lang="en-ZA" sz="36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”... </a:t>
            </a:r>
            <a:r>
              <a:rPr lang="en-ZA" sz="3600" dirty="0">
                <a:latin typeface="Helvetica" panose="020B0604020202020204" pitchFamily="34" charset="0"/>
                <a:cs typeface="Helvetica" panose="020B0604020202020204" pitchFamily="34" charset="0"/>
              </a:rPr>
              <a:t>&amp;</a:t>
            </a:r>
            <a:r>
              <a:rPr lang="en-ZA" sz="36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ZA" sz="3600" dirty="0">
                <a:latin typeface="Helvetica" panose="020B0604020202020204" pitchFamily="34" charset="0"/>
                <a:cs typeface="Helvetica" panose="020B0604020202020204" pitchFamily="34" charset="0"/>
              </a:rPr>
              <a:t>g</a:t>
            </a:r>
            <a:r>
              <a:rPr lang="en-ZA" sz="36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o </a:t>
            </a:r>
            <a:r>
              <a:rPr lang="en-ZA" sz="3600" dirty="0">
                <a:latin typeface="Helvetica" panose="020B0604020202020204" pitchFamily="34" charset="0"/>
                <a:cs typeface="Helvetica" panose="020B0604020202020204" pitchFamily="34" charset="0"/>
              </a:rPr>
              <a:t>for the </a:t>
            </a:r>
            <a:r>
              <a:rPr lang="en-ZA" sz="36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“</a:t>
            </a:r>
            <a:r>
              <a:rPr lang="en-ZA" sz="3600" b="1" i="1" u="sng" dirty="0" smtClean="0">
                <a:latin typeface="Helvetica" panose="020B0604020202020204" pitchFamily="34" charset="0"/>
                <a:cs typeface="Helvetica" panose="020B0604020202020204" pitchFamily="34" charset="0"/>
              </a:rPr>
              <a:t>Done-For-You</a:t>
            </a:r>
            <a:r>
              <a:rPr lang="en-ZA" sz="3600" i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”</a:t>
            </a:r>
            <a:r>
              <a:rPr lang="en-ZA" sz="36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service!</a:t>
            </a:r>
            <a:endParaRPr lang="en-ZA" sz="36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0" y="3568982"/>
            <a:ext cx="12191999" cy="3006629"/>
          </a:xfrm>
        </p:spPr>
        <p:txBody>
          <a:bodyPr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ZA" sz="3600" dirty="0" smtClean="0"/>
              <a:t>Where </a:t>
            </a:r>
            <a:r>
              <a:rPr lang="en-ZA" sz="3600" dirty="0"/>
              <a:t>we </a:t>
            </a:r>
            <a:r>
              <a:rPr lang="en-ZA" sz="3600" dirty="0" smtClean="0"/>
              <a:t>take </a:t>
            </a:r>
            <a:r>
              <a:rPr lang="en-ZA" sz="3600" dirty="0"/>
              <a:t>care of </a:t>
            </a:r>
            <a:r>
              <a:rPr lang="en-ZA" sz="3600" dirty="0" smtClean="0"/>
              <a:t>everything for you and </a:t>
            </a:r>
            <a:r>
              <a:rPr lang="en-ZA" sz="3600" dirty="0"/>
              <a:t>focus on one thing </a:t>
            </a:r>
            <a:r>
              <a:rPr lang="en-ZA" sz="3600" dirty="0" smtClean="0"/>
              <a:t>only… </a:t>
            </a:r>
            <a:r>
              <a:rPr lang="en-ZA" sz="3600" dirty="0"/>
              <a:t>W</a:t>
            </a:r>
            <a:r>
              <a:rPr lang="en-ZA" sz="3600" dirty="0" smtClean="0"/>
              <a:t>hich is getting </a:t>
            </a:r>
            <a:r>
              <a:rPr lang="en-ZA" sz="3600" dirty="0"/>
              <a:t>you </a:t>
            </a:r>
            <a:r>
              <a:rPr lang="en-ZA" sz="3600" dirty="0" smtClean="0"/>
              <a:t>RESULTS! </a:t>
            </a: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ZA" sz="4400" i="1" u="sng" dirty="0"/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ZA" i="1" dirty="0" smtClean="0"/>
              <a:t>By delivering new patients into </a:t>
            </a:r>
            <a:r>
              <a:rPr lang="en-ZA" i="1" dirty="0"/>
              <a:t>your </a:t>
            </a:r>
            <a:r>
              <a:rPr lang="en-ZA" i="1" dirty="0" smtClean="0"/>
              <a:t>practice and </a:t>
            </a:r>
            <a:r>
              <a:rPr lang="en-ZA" i="1" dirty="0" smtClean="0">
                <a:solidFill>
                  <a:srgbClr val="0070C0"/>
                </a:solidFill>
              </a:rPr>
              <a:t>filling your practice to capacity</a:t>
            </a:r>
            <a:r>
              <a:rPr lang="en-ZA" sz="3200" i="1" dirty="0" smtClean="0"/>
              <a:t>.</a:t>
            </a:r>
            <a:endParaRPr lang="en-ZA" sz="3200" i="1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0" y="547014"/>
            <a:ext cx="12192000" cy="10799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ZA" sz="3600" u="sng" dirty="0" smtClean="0">
                <a:latin typeface="Helvetica" panose="020B0604020202020204" pitchFamily="34" charset="0"/>
                <a:cs typeface="Helvetica" panose="020B0604020202020204" pitchFamily="34" charset="0"/>
              </a:rPr>
              <a:t>Option Number 2</a:t>
            </a:r>
            <a:endParaRPr lang="en-ZA" sz="36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1012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267" y="2920949"/>
            <a:ext cx="11311466" cy="769408"/>
          </a:xfrm>
        </p:spPr>
        <p:txBody>
          <a:bodyPr/>
          <a:lstStyle/>
          <a:p>
            <a:pPr algn="ctr"/>
            <a:r>
              <a:rPr lang="en-ZA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So here’s what to do next…</a:t>
            </a:r>
            <a:endParaRPr lang="en-ZA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172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2690" y="2007295"/>
            <a:ext cx="10274545" cy="95662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sz="4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Click the blue button below this video</a:t>
            </a:r>
            <a:endParaRPr lang="en-ZA" sz="3600" b="1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7426" y="2946072"/>
            <a:ext cx="9728191" cy="121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510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48557"/>
            <a:ext cx="12191999" cy="1400623"/>
          </a:xfrm>
        </p:spPr>
        <p:txBody>
          <a:bodyPr>
            <a:noAutofit/>
          </a:bodyPr>
          <a:lstStyle/>
          <a:p>
            <a:pPr algn="ctr"/>
            <a:r>
              <a:rPr lang="en-ZA" sz="36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Then choose a date &amp; time to </a:t>
            </a:r>
            <a:r>
              <a:rPr lang="en-ZA" sz="3600" b="1" u="sng" dirty="0" smtClean="0">
                <a:latin typeface="Helvetica" panose="020B0604020202020204" pitchFamily="34" charset="0"/>
                <a:cs typeface="Helvetica" panose="020B0604020202020204" pitchFamily="34" charset="0"/>
              </a:rPr>
              <a:t>Book a Call</a:t>
            </a:r>
            <a:endParaRPr lang="en-ZA" sz="36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  <p:pic>
        <p:nvPicPr>
          <p:cNvPr id="1027" name="Picture 3" descr="C:\Users\Ivan\Desktop\Book A Cal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436" y="1827587"/>
            <a:ext cx="7839075" cy="433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271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267" y="1276277"/>
            <a:ext cx="11311466" cy="769408"/>
          </a:xfrm>
        </p:spPr>
        <p:txBody>
          <a:bodyPr>
            <a:normAutofit fontScale="90000"/>
          </a:bodyPr>
          <a:lstStyle/>
          <a:p>
            <a:pPr algn="ctr"/>
            <a:r>
              <a:rPr lang="en-ZA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Thank you for watching this training video!</a:t>
            </a:r>
            <a:endParaRPr lang="en-ZA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88A6"/>
          </a:solidFill>
          <a:ln>
            <a:solidFill>
              <a:srgbClr val="00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2361" y="30777"/>
            <a:ext cx="722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</a:rPr>
              <a:t>Facebook Advertising for Dentists</a:t>
            </a:r>
            <a:endParaRPr lang="en-ZA" sz="2400" b="1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504" y="2673982"/>
            <a:ext cx="2978992" cy="3364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35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29654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86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0627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17224</TotalTime>
  <Words>14788</Words>
  <Application>Microsoft Office PowerPoint</Application>
  <PresentationFormat>Custom</PresentationFormat>
  <Paragraphs>1454</Paragraphs>
  <Slides>112</Slides>
  <Notes>110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112</vt:i4>
      </vt:variant>
    </vt:vector>
  </HeadingPairs>
  <TitlesOfParts>
    <vt:vector size="1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Why Facebook Ads?</vt:lpstr>
      <vt:lpstr>Why Facebook Ads?</vt:lpstr>
      <vt:lpstr>Why Facebook Ads?</vt:lpstr>
      <vt:lpstr>Why Facebook Ads?</vt:lpstr>
      <vt:lpstr>Let me explain the “Value Ladder”</vt:lpstr>
      <vt:lpstr>How The Value Ladder Works</vt:lpstr>
      <vt:lpstr>How The Value Ladder Works</vt:lpstr>
      <vt:lpstr>How The Value Ladder Works</vt:lpstr>
      <vt:lpstr>How The Value Ladder Works</vt:lpstr>
      <vt:lpstr>How The Value Ladder Works</vt:lpstr>
      <vt:lpstr>How The Value Ladder Works</vt:lpstr>
      <vt:lpstr>How The Value Ladder Works</vt:lpstr>
      <vt:lpstr>How The Value Ladder Works</vt:lpstr>
      <vt:lpstr>Money Math Example</vt:lpstr>
      <vt:lpstr>Money Math Example</vt:lpstr>
      <vt:lpstr>Money Math Example</vt:lpstr>
      <vt:lpstr>Money Math Example</vt:lpstr>
      <vt:lpstr>Money Math Example</vt:lpstr>
      <vt:lpstr>Money Math Example</vt:lpstr>
      <vt:lpstr>Money Math Example</vt:lpstr>
      <vt:lpstr>Money Math Example</vt:lpstr>
      <vt:lpstr>Ivan Notes:</vt:lpstr>
      <vt:lpstr>Now a Question?</vt:lpstr>
      <vt:lpstr>PowerPoint Presentation</vt:lpstr>
      <vt:lpstr>PowerPoint Presentation</vt:lpstr>
      <vt:lpstr>PowerPoint Presentation</vt:lpstr>
      <vt:lpstr>PowerPoint Presentation</vt:lpstr>
      <vt:lpstr>Lifetime Value of a Patient (LTV)</vt:lpstr>
      <vt:lpstr>PowerPoint Presentation</vt:lpstr>
      <vt:lpstr>Here’s the strategy on how we do this</vt:lpstr>
      <vt:lpstr>Here’s the strategy on how we do this</vt:lpstr>
      <vt:lpstr>Here’s the strategy on how we do this</vt:lpstr>
      <vt:lpstr>Here’s the strategy on how we do this</vt:lpstr>
      <vt:lpstr>Here’s the strategy on how we do this</vt:lpstr>
      <vt:lpstr>Predictable Stream of New Patients!</vt:lpstr>
      <vt:lpstr>“The Crazy Discount Funnel”</vt:lpstr>
      <vt:lpstr>Example of a Facebook Ad</vt:lpstr>
      <vt:lpstr>Formula to write Facebook Ad</vt:lpstr>
      <vt:lpstr>What The “Special Offer Page” Will Look Like</vt:lpstr>
      <vt:lpstr>What The “Pop-Up Box” Will Look Like</vt:lpstr>
      <vt:lpstr>What The “Thank You Page” Will Look Like</vt:lpstr>
      <vt:lpstr>3 Main Secrets To Making Facebook Ads Work</vt:lpstr>
      <vt:lpstr>SECRET # 1</vt:lpstr>
      <vt:lpstr>Split Testing Adverts</vt:lpstr>
      <vt:lpstr>SECRET # 2</vt:lpstr>
      <vt:lpstr>Video For Facebook Advert</vt:lpstr>
      <vt:lpstr>SECRET # 3</vt:lpstr>
      <vt:lpstr>The Money is in the Follow-Up</vt:lpstr>
      <vt:lpstr>Recap on Patient Delivery System</vt:lpstr>
      <vt:lpstr>Would you like help doing this?</vt:lpstr>
      <vt:lpstr>Here is my offer to you…</vt:lpstr>
      <vt:lpstr>I’m looking to work with 7 dental practices over the next 90 days to implement a “patient delivery system” and automate your patient acquisition.</vt:lpstr>
      <vt:lpstr>We’re going with 7 because that’s how many campaigns my team can handle and focus on at one time.</vt:lpstr>
      <vt:lpstr>So here’s what your going to get…</vt:lpstr>
      <vt:lpstr>Work Involved In Running a Successful Campaign</vt:lpstr>
      <vt:lpstr>Work Involved In Running a Successful Campaign</vt:lpstr>
      <vt:lpstr>Work Involved In Running a Successful Campaign</vt:lpstr>
      <vt:lpstr>Work Involved In Running a Successful Campaign</vt:lpstr>
      <vt:lpstr>Work Involved In Running a Successful Campaign</vt:lpstr>
      <vt:lpstr>Work Involved In Running a Successful Campaign</vt:lpstr>
      <vt:lpstr>Work Involved In Running a Successful Campaign</vt:lpstr>
      <vt:lpstr>Work Involved In Running a Successful Campaign</vt:lpstr>
      <vt:lpstr>To bring in patients at the lowest possible price… At under $20 per patient.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1.) Go at it alone and try the “Do-It-Yourself” route.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Option Number 1 – Is taking the time to learn all those skills and go the Do-It-Yourself route.</vt:lpstr>
      <vt:lpstr>PowerPoint Presentation</vt:lpstr>
      <vt:lpstr>“Save Time”... &amp; go for the “Done-For-You” service!</vt:lpstr>
      <vt:lpstr>So here’s what to do next…</vt:lpstr>
      <vt:lpstr>PowerPoint Presentation</vt:lpstr>
      <vt:lpstr>Then choose a date &amp; time to Book a Call</vt:lpstr>
      <vt:lpstr>Thank you for watching this training video!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Ivan</cp:lastModifiedBy>
  <cp:revision>883</cp:revision>
  <cp:lastPrinted>2020-01-05T13:21:49Z</cp:lastPrinted>
  <dcterms:created xsi:type="dcterms:W3CDTF">2019-06-09T06:38:02Z</dcterms:created>
  <dcterms:modified xsi:type="dcterms:W3CDTF">2022-02-01T07:40:48Z</dcterms:modified>
</cp:coreProperties>
</file>